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1"/>
    <p:sldMasterId id="2147483766" r:id="rId2"/>
  </p:sldMasterIdLst>
  <p:notesMasterIdLst>
    <p:notesMasterId r:id="rId64"/>
  </p:notesMasterIdLst>
  <p:sldIdLst>
    <p:sldId id="401" r:id="rId3"/>
    <p:sldId id="257" r:id="rId4"/>
    <p:sldId id="554" r:id="rId5"/>
    <p:sldId id="555" r:id="rId6"/>
    <p:sldId id="556" r:id="rId7"/>
    <p:sldId id="557" r:id="rId8"/>
    <p:sldId id="558" r:id="rId9"/>
    <p:sldId id="559" r:id="rId10"/>
    <p:sldId id="560" r:id="rId11"/>
    <p:sldId id="561" r:id="rId12"/>
    <p:sldId id="562" r:id="rId13"/>
    <p:sldId id="563" r:id="rId14"/>
    <p:sldId id="564" r:id="rId15"/>
    <p:sldId id="565" r:id="rId16"/>
    <p:sldId id="566" r:id="rId17"/>
    <p:sldId id="567" r:id="rId18"/>
    <p:sldId id="568" r:id="rId19"/>
    <p:sldId id="569" r:id="rId20"/>
    <p:sldId id="570" r:id="rId21"/>
    <p:sldId id="571" r:id="rId22"/>
    <p:sldId id="572" r:id="rId23"/>
    <p:sldId id="573" r:id="rId24"/>
    <p:sldId id="574" r:id="rId25"/>
    <p:sldId id="575" r:id="rId26"/>
    <p:sldId id="576" r:id="rId27"/>
    <p:sldId id="577" r:id="rId28"/>
    <p:sldId id="578" r:id="rId29"/>
    <p:sldId id="579" r:id="rId30"/>
    <p:sldId id="580" r:id="rId31"/>
    <p:sldId id="581" r:id="rId32"/>
    <p:sldId id="582" r:id="rId33"/>
    <p:sldId id="583" r:id="rId34"/>
    <p:sldId id="584" r:id="rId35"/>
    <p:sldId id="585" r:id="rId36"/>
    <p:sldId id="586" r:id="rId37"/>
    <p:sldId id="587" r:id="rId38"/>
    <p:sldId id="588" r:id="rId39"/>
    <p:sldId id="589" r:id="rId40"/>
    <p:sldId id="771" r:id="rId41"/>
    <p:sldId id="591" r:id="rId42"/>
    <p:sldId id="592" r:id="rId43"/>
    <p:sldId id="593" r:id="rId44"/>
    <p:sldId id="594" r:id="rId45"/>
    <p:sldId id="595" r:id="rId46"/>
    <p:sldId id="775" r:id="rId47"/>
    <p:sldId id="597" r:id="rId48"/>
    <p:sldId id="598" r:id="rId49"/>
    <p:sldId id="599" r:id="rId50"/>
    <p:sldId id="600" r:id="rId51"/>
    <p:sldId id="601" r:id="rId52"/>
    <p:sldId id="402" r:id="rId53"/>
    <p:sldId id="513" r:id="rId54"/>
    <p:sldId id="765" r:id="rId55"/>
    <p:sldId id="766" r:id="rId56"/>
    <p:sldId id="769" r:id="rId57"/>
    <p:sldId id="770" r:id="rId58"/>
    <p:sldId id="772" r:id="rId59"/>
    <p:sldId id="767" r:id="rId60"/>
    <p:sldId id="773" r:id="rId61"/>
    <p:sldId id="768" r:id="rId62"/>
    <p:sldId id="774" r:id="rId6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Main Content" id="{D3F44C91-3BA7-4281-8574-3F307E499921}">
          <p14:sldIdLst>
            <p14:sldId id="401"/>
            <p14:sldId id="257"/>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771"/>
            <p14:sldId id="591"/>
            <p14:sldId id="592"/>
            <p14:sldId id="593"/>
            <p14:sldId id="594"/>
            <p14:sldId id="595"/>
            <p14:sldId id="775"/>
            <p14:sldId id="597"/>
            <p14:sldId id="598"/>
            <p14:sldId id="599"/>
            <p14:sldId id="600"/>
            <p14:sldId id="601"/>
            <p14:sldId id="402"/>
          </p14:sldIdLst>
        </p14:section>
        <p14:section name="Appendix: Image Descriptions for Unsighted Students" id="{18C3DBE0-DF1C-434E-AFD7-31C5F583D067}">
          <p14:sldIdLst>
            <p14:sldId id="513"/>
            <p14:sldId id="765"/>
            <p14:sldId id="766"/>
            <p14:sldId id="769"/>
            <p14:sldId id="770"/>
            <p14:sldId id="772"/>
            <p14:sldId id="767"/>
            <p14:sldId id="773"/>
            <p14:sldId id="768"/>
            <p14:sldId id="774"/>
          </p14:sldIdLst>
        </p14:section>
      </p14:sectionLst>
    </p:ext>
    <p:ext uri="{EFAFB233-063F-42B5-8137-9DF3F51BA10A}">
      <p15:sldGuideLst xmlns:p15="http://schemas.microsoft.com/office/powerpoint/2012/main">
        <p15:guide id="2" pos="288" userDrawn="1">
          <p15:clr>
            <a:srgbClr val="A4A3A4"/>
          </p15:clr>
        </p15:guide>
        <p15:guide id="4" pos="5520" userDrawn="1">
          <p15:clr>
            <a:srgbClr val="A4A3A4"/>
          </p15:clr>
        </p15:guide>
        <p15:guide id="5" orient="horz" pos="3696" userDrawn="1">
          <p15:clr>
            <a:srgbClr val="A4A3A4"/>
          </p15:clr>
        </p15:guide>
        <p15:guide id="6" orient="horz" pos="991" userDrawn="1">
          <p15:clr>
            <a:srgbClr val="A4A3A4"/>
          </p15:clr>
        </p15:guide>
        <p15:guide id="7" orient="horz" pos="8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z Moliski" initials="" lastIdx="25" clrIdx="0"/>
  <p:cmAuthor id="1" name="Samuel Joseph Frame" initials="SJF" lastIdx="11" clrIdx="1"/>
  <p:cmAuthor id="2" name="Microsoft Office User" initials="MOU" lastIdx="3" clrIdx="2"/>
  <p:cmAuthor id="3" name="Agate Development" initials="AD" lastIdx="2" clrIdx="3"/>
  <p:cmAuthor id="4" name="R, Nithiyanandhan" initials="RN" lastIdx="1" clrIdx="4">
    <p:extLst>
      <p:ext uri="{19B8F6BF-5375-455C-9EA6-DF929625EA0E}">
        <p15:presenceInfo xmlns:p15="http://schemas.microsoft.com/office/powerpoint/2012/main" userId="S::Nithiyanandhan.R@spi-global.com::7ab3c0d7-e1d9-4568-9b85-35969e8fd21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84"/>
    <a:srgbClr val="002495"/>
    <a:srgbClr val="009C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39" autoAdjust="0"/>
    <p:restoredTop sz="94228" autoAdjust="0"/>
  </p:normalViewPr>
  <p:slideViewPr>
    <p:cSldViewPr>
      <p:cViewPr varScale="1">
        <p:scale>
          <a:sx n="64" d="100"/>
          <a:sy n="64" d="100"/>
        </p:scale>
        <p:origin x="1032" y="72"/>
      </p:cViewPr>
      <p:guideLst>
        <p:guide pos="288"/>
        <p:guide pos="5520"/>
        <p:guide orient="horz" pos="3696"/>
        <p:guide orient="horz" pos="991"/>
        <p:guide orient="horz" pos="888"/>
      </p:guideLst>
    </p:cSldViewPr>
  </p:slideViewPr>
  <p:outlineViewPr>
    <p:cViewPr>
      <p:scale>
        <a:sx n="33" d="100"/>
        <a:sy n="33" d="100"/>
      </p:scale>
      <p:origin x="0" y="-24"/>
    </p:cViewPr>
  </p:outlineViewPr>
  <p:notesTextViewPr>
    <p:cViewPr>
      <p:scale>
        <a:sx n="125" d="100"/>
        <a:sy n="125" d="100"/>
      </p:scale>
      <p:origin x="0" y="0"/>
    </p:cViewPr>
  </p:notesTextViewPr>
  <p:sorterViewPr>
    <p:cViewPr>
      <p:scale>
        <a:sx n="100" d="100"/>
        <a:sy n="100" d="100"/>
      </p:scale>
      <p:origin x="0" y="3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C75103D-9994-411B-83F1-CA97D5FFCEE2}" type="datetimeFigureOut">
              <a:rPr lang="en-US"/>
              <a:pPr>
                <a:defRPr/>
              </a:pPr>
              <a:t>7/12/2021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7CE43C7-7701-4DA9-9326-FB9088196BE4}" type="slidenum">
              <a:rPr lang="en-US"/>
              <a:pPr>
                <a:defRPr/>
              </a:pPr>
              <a:t>‹#›</a:t>
            </a:fld>
            <a:endParaRPr lang="en-US" dirty="0"/>
          </a:p>
        </p:txBody>
      </p:sp>
    </p:spTree>
    <p:extLst>
      <p:ext uri="{BB962C8B-B14F-4D97-AF65-F5344CB8AC3E}">
        <p14:creationId xmlns:p14="http://schemas.microsoft.com/office/powerpoint/2010/main" val="1543430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p:spPr>
      </p:sp>
      <p:sp>
        <p:nvSpPr>
          <p:cNvPr id="808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808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A72AECE-B744-40D0-91C9-443F42ED171A}" type="slidenum">
              <a:rPr lang="en-US" smtClean="0"/>
              <a:pPr/>
              <a:t>2</a:t>
            </a:fld>
            <a:endParaRPr lang="en-US" dirty="0"/>
          </a:p>
        </p:txBody>
      </p:sp>
    </p:spTree>
    <p:extLst>
      <p:ext uri="{BB962C8B-B14F-4D97-AF65-F5344CB8AC3E}">
        <p14:creationId xmlns:p14="http://schemas.microsoft.com/office/powerpoint/2010/main" val="2192893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endParaRPr lang="en-US" altLang="en-US" dirty="0"/>
          </a:p>
        </p:txBody>
      </p:sp>
      <p:sp>
        <p:nvSpPr>
          <p:cNvPr id="7" name="Title 1"/>
          <p:cNvSpPr txBox="1">
            <a:spLocks/>
          </p:cNvSpPr>
          <p:nvPr/>
        </p:nvSpPr>
        <p:spPr>
          <a:xfrm>
            <a:off x="2819400" y="457200"/>
            <a:ext cx="6248400" cy="2514600"/>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15000" dirty="0">
                <a:solidFill>
                  <a:srgbClr val="009C9E"/>
                </a:solidFill>
                <a:latin typeface="Book Antiqua" panose="02040602050305030304" pitchFamily="18" charset="0"/>
              </a:rPr>
              <a:t>5</a:t>
            </a:r>
            <a:br>
              <a:rPr lang="en-US" sz="14500" dirty="0">
                <a:latin typeface="Book Antiqua" panose="02040602050305030304" pitchFamily="18" charset="0"/>
              </a:rPr>
            </a:br>
            <a:r>
              <a:rPr lang="en-US" sz="8300" dirty="0">
                <a:latin typeface="Book Antiqua" panose="02040602050305030304" pitchFamily="18" charset="0"/>
              </a:rPr>
              <a:t>Discrete Probability Distributions</a:t>
            </a:r>
          </a:p>
        </p:txBody>
      </p:sp>
      <p:sp>
        <p:nvSpPr>
          <p:cNvPr id="8" name="Subtitle 2"/>
          <p:cNvSpPr txBox="1">
            <a:spLocks/>
          </p:cNvSpPr>
          <p:nvPr/>
        </p:nvSpPr>
        <p:spPr>
          <a:xfrm>
            <a:off x="3124200" y="3886200"/>
            <a:ext cx="6019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olidFill>
                  <a:srgbClr val="1F4984"/>
                </a:solidFill>
                <a:latin typeface="Helvetica" pitchFamily="34" charset="0"/>
              </a:rPr>
              <a:t>Business Statistics: </a:t>
            </a:r>
          </a:p>
          <a:p>
            <a:pPr marL="0" indent="0" algn="ctr">
              <a:spcBef>
                <a:spcPts val="0"/>
              </a:spcBef>
              <a:buNone/>
            </a:pPr>
            <a:r>
              <a:rPr lang="en-US" sz="2800" dirty="0">
                <a:solidFill>
                  <a:srgbClr val="1F4984"/>
                </a:solidFill>
                <a:latin typeface="Helvetica" pitchFamily="34" charset="0"/>
              </a:rPr>
              <a:t>Communicating with Numbers, 2e</a:t>
            </a:r>
          </a:p>
          <a:p>
            <a:pPr marL="0" indent="0" algn="ctr">
              <a:spcBef>
                <a:spcPts val="0"/>
              </a:spcBef>
              <a:buNone/>
            </a:pPr>
            <a:endParaRPr lang="en-US" sz="2800" dirty="0">
              <a:latin typeface="Helvetica" pitchFamily="34" charset="0"/>
            </a:endParaRPr>
          </a:p>
          <a:p>
            <a:pPr marL="0" indent="0" algn="ctr">
              <a:spcBef>
                <a:spcPts val="0"/>
              </a:spcBef>
              <a:buNone/>
            </a:pPr>
            <a:r>
              <a:rPr lang="en-US" sz="2200" dirty="0">
                <a:latin typeface="Helvetica" pitchFamily="34" charset="0"/>
              </a:rPr>
              <a:t>By Sanjiv Jaggia and Alison Kelly</a:t>
            </a:r>
          </a:p>
        </p:txBody>
      </p:sp>
      <p:sp>
        <p:nvSpPr>
          <p:cNvPr id="9" name="Rectangle 8"/>
          <p:cNvSpPr/>
          <p:nvPr/>
        </p:nvSpPr>
        <p:spPr>
          <a:xfrm>
            <a:off x="-2310" y="0"/>
            <a:ext cx="2745509" cy="6858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3375" y="-5057775"/>
            <a:ext cx="4048606" cy="2743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914400"/>
            <a:ext cx="2699071" cy="1828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1" name="Straight Connector 10"/>
          <p:cNvCxnSpPr/>
          <p:nvPr/>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sp>
        <p:nvSpPr>
          <p:cNvPr id="10" name="Text Box 5"/>
          <p:cNvSpPr txBox="1">
            <a:spLocks noChangeArrowheads="1"/>
          </p:cNvSpPr>
          <p:nvPr/>
        </p:nvSpPr>
        <p:spPr bwMode="auto">
          <a:xfrm>
            <a:off x="76200" y="6594475"/>
            <a:ext cx="1752600" cy="244475"/>
          </a:xfrm>
          <a:prstGeom prst="rect">
            <a:avLst/>
          </a:prstGeom>
          <a:noFill/>
          <a:ln w="9525">
            <a:noFill/>
            <a:miter lim="800000"/>
            <a:headEnd/>
            <a:tailEnd/>
          </a:ln>
        </p:spPr>
        <p:txBody>
          <a:bodyPr>
            <a:spAutoFit/>
          </a:bodyPr>
          <a:lstStyle/>
          <a:p>
            <a:r>
              <a:rPr lang="en-US" sz="1000" b="1" i="1" dirty="0">
                <a:latin typeface="Book Antiqua" panose="02040602050305030304" pitchFamily="18" charset="0"/>
                <a:ea typeface="ＭＳ Ｐゴシック"/>
                <a:cs typeface="ＭＳ Ｐゴシック"/>
              </a:rPr>
              <a:t>McGraw-Hill/Irwin</a:t>
            </a:r>
          </a:p>
        </p:txBody>
      </p:sp>
    </p:spTree>
    <p:extLst>
      <p:ext uri="{BB962C8B-B14F-4D97-AF65-F5344CB8AC3E}">
        <p14:creationId xmlns:p14="http://schemas.microsoft.com/office/powerpoint/2010/main" val="401570290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667000"/>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657600"/>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2" hasCustomPrompt="1"/>
          </p:nvPr>
        </p:nvSpPr>
        <p:spPr>
          <a:xfrm>
            <a:off x="1524000" y="5791200"/>
            <a:ext cx="5638800" cy="228600"/>
          </a:xfrm>
        </p:spPr>
        <p:txBody>
          <a:bodyPr>
            <a:noAutofit/>
          </a:bodyPr>
          <a:lstStyle>
            <a:lvl1pPr marL="0" indent="0" algn="ctr">
              <a:buNone/>
              <a:defRPr sz="1200">
                <a:latin typeface="+mn-lt"/>
              </a:defRPr>
            </a:lvl1pPr>
          </a:lstStyle>
          <a:p>
            <a:pPr lvl="0"/>
            <a:r>
              <a:rPr lang="en-US" dirty="0"/>
              <a:t>Access the text alternative for slide images.</a:t>
            </a:r>
          </a:p>
        </p:txBody>
      </p:sp>
      <p:sp>
        <p:nvSpPr>
          <p:cNvPr id="10" name="Content Placeholder 9">
            <a:extLst>
              <a:ext uri="{FF2B5EF4-FFF2-40B4-BE49-F238E27FC236}">
                <a16:creationId xmlns:a16="http://schemas.microsoft.com/office/drawing/2014/main" id="{E72A3250-1A2F-4F8F-8D6A-630753A6FE88}"/>
              </a:ext>
            </a:extLst>
          </p:cNvPr>
          <p:cNvSpPr>
            <a:spLocks noGrp="1"/>
          </p:cNvSpPr>
          <p:nvPr>
            <p:ph sz="quarter" idx="13"/>
          </p:nvPr>
        </p:nvSpPr>
        <p:spPr>
          <a:xfrm>
            <a:off x="457200" y="4724400"/>
            <a:ext cx="8229600" cy="4572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a:extLst>
              <a:ext uri="{FF2B5EF4-FFF2-40B4-BE49-F238E27FC236}">
                <a16:creationId xmlns:a16="http://schemas.microsoft.com/office/drawing/2014/main" id="{3469EE25-EE38-47E0-94D4-C9CA057861D2}"/>
              </a:ext>
            </a:extLst>
          </p:cNvPr>
          <p:cNvSpPr>
            <a:spLocks noGrp="1"/>
          </p:cNvSpPr>
          <p:nvPr>
            <p:ph sz="quarter" idx="14"/>
          </p:nvPr>
        </p:nvSpPr>
        <p:spPr>
          <a:xfrm>
            <a:off x="457200" y="5334000"/>
            <a:ext cx="8229600" cy="3048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968381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solidFill>
                  <a:srgbClr val="1F498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p:nvSpPr>
        <p:spPr>
          <a:xfrm rot="5400000">
            <a:off x="4229100" y="18669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latin typeface="+mn-lt"/>
              </a:rPr>
              <a:t>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rgbClr val="FFFFFF"/>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Times New Roman" pitchFamily="18" charset="0"/>
              </a:rPr>
              <a:t>13-</a:t>
            </a:r>
            <a:fld id="{3B23F10E-B9DB-4030-83AA-1C45FF54A19F}" type="slidenum">
              <a:rPr lang="en-US" sz="1000">
                <a:solidFill>
                  <a:srgbClr val="FFFFFF"/>
                </a:solidFill>
                <a:latin typeface="Times New Roman" pitchFamily="18" charset="0"/>
              </a:rPr>
              <a:pPr algn="r">
                <a:defRPr/>
              </a:pPr>
              <a:t>‹#›</a:t>
            </a:fld>
            <a:endParaRPr lang="en-US" sz="1000" dirty="0">
              <a:solidFill>
                <a:srgbClr val="FFFFFF"/>
              </a:solidFill>
              <a:latin typeface="Times New Roman" pitchFamily="18" charset="0"/>
            </a:endParaRPr>
          </a:p>
        </p:txBody>
      </p:sp>
    </p:spTree>
    <p:extLst>
      <p:ext uri="{BB962C8B-B14F-4D97-AF65-F5344CB8AC3E}">
        <p14:creationId xmlns:p14="http://schemas.microsoft.com/office/powerpoint/2010/main" val="3871208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Helvetic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Helvetic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02923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685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314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076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6570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Helvetica"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6326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Helvetica" pitchFamily="34" charset="0"/>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Helvetic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79994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892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8229600" cy="3886200"/>
          </a:xfrm>
        </p:spPr>
        <p:txBody>
          <a:bodyPr/>
          <a:lstStyle>
            <a:lvl1pPr marL="292608" indent="-292608">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6"/>
          <p:cNvSpPr>
            <a:spLocks noGrp="1"/>
          </p:cNvSpPr>
          <p:nvPr>
            <p:ph sz="quarter" idx="10" hasCustomPrompt="1"/>
          </p:nvPr>
        </p:nvSpPr>
        <p:spPr>
          <a:xfrm>
            <a:off x="457200" y="5652247"/>
            <a:ext cx="8229600" cy="304800"/>
          </a:xfrm>
        </p:spPr>
        <p:txBody>
          <a:bodyPr>
            <a:normAutofit/>
          </a:bodyPr>
          <a:lstStyle>
            <a:lvl1pPr marL="0" indent="0" algn="ctr">
              <a:buNone/>
              <a:defRPr sz="1200">
                <a:latin typeface="+mn-lt"/>
              </a:defRPr>
            </a:lvl1pPr>
          </a:lstStyle>
          <a:p>
            <a:pPr lvl="0"/>
            <a:r>
              <a:rPr lang="en-US" dirty="0"/>
              <a:t>Access the text alternative for slide images.</a:t>
            </a:r>
          </a:p>
        </p:txBody>
      </p:sp>
    </p:spTree>
    <p:extLst>
      <p:ext uri="{BB962C8B-B14F-4D97-AF65-F5344CB8AC3E}">
        <p14:creationId xmlns:p14="http://schemas.microsoft.com/office/powerpoint/2010/main" val="2657915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Helvetica"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7114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625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7" name="Rectangle 5"/>
          <p:cNvSpPr>
            <a:spLocks noGrp="1" noChangeArrowheads="1"/>
          </p:cNvSpPr>
          <p:nvPr>
            <p:ph type="ftr" sz="quarter" idx="11"/>
          </p:nvPr>
        </p:nvSpPr>
        <p:spPr>
          <a:xfrm>
            <a:off x="3124200" y="6243638"/>
            <a:ext cx="2895600" cy="457200"/>
          </a:xfrm>
        </p:spPr>
        <p:txBody>
          <a:bodyPr/>
          <a:lstStyle>
            <a:lvl1pPr>
              <a:defRPr dirty="0" smtClean="0"/>
            </a:lvl1pPr>
          </a:lstStyle>
          <a:p>
            <a:pPr>
              <a:defRPr/>
            </a:pPr>
            <a:r>
              <a:rPr lang="en-US" altLang="en-US" dirty="0"/>
              <a:t>Statistics and Data</a:t>
            </a:r>
          </a:p>
        </p:txBody>
      </p:sp>
      <p:sp>
        <p:nvSpPr>
          <p:cNvPr id="8" name="Rectangle 6"/>
          <p:cNvSpPr>
            <a:spLocks noGrp="1" noChangeArrowheads="1"/>
          </p:cNvSpPr>
          <p:nvPr>
            <p:ph type="sldNum" sz="quarter" idx="12"/>
          </p:nvPr>
        </p:nvSpPr>
        <p:spPr/>
        <p:txBody>
          <a:bodyPr/>
          <a:lstStyle>
            <a:lvl1pPr>
              <a:defRPr/>
            </a:lvl1pPr>
          </a:lstStyle>
          <a:p>
            <a:pPr>
              <a:defRPr/>
            </a:pPr>
            <a:fld id="{98DB065A-80F1-475D-BFEE-7F93B08AF24B}" type="slidenum">
              <a:rPr lang="en-US" altLang="en-US"/>
              <a:pPr>
                <a:defRPr/>
              </a:pPr>
              <a:t>‹#›</a:t>
            </a:fld>
            <a:endParaRPr lang="en-US" altLang="en-US" dirty="0"/>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13-</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11" name="Rectangle 10">
            <a:extLst>
              <a:ext uri="{FF2B5EF4-FFF2-40B4-BE49-F238E27FC236}">
                <a16:creationId xmlns:a16="http://schemas.microsoft.com/office/drawing/2014/main" id="{969C0A71-2F34-4BC1-B8D1-CE00F5724D37}"/>
              </a:ext>
            </a:extLst>
          </p:cNvPr>
          <p:cNvSpPr/>
          <p:nvPr userDrawn="1"/>
        </p:nvSpPr>
        <p:spPr>
          <a:xfrm>
            <a:off x="-2310" y="0"/>
            <a:ext cx="2745509"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cxnSp>
        <p:nvCxnSpPr>
          <p:cNvPr id="12" name="Straight Connector 11">
            <a:extLst>
              <a:ext uri="{FF2B5EF4-FFF2-40B4-BE49-F238E27FC236}">
                <a16:creationId xmlns:a16="http://schemas.microsoft.com/office/drawing/2014/main" id="{DA339CF8-486B-486F-A867-E3D3C2E67F77}"/>
              </a:ext>
            </a:extLst>
          </p:cNvPr>
          <p:cNvCxnSpPr/>
          <p:nvPr userDrawn="1"/>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5A0988F-6E75-4F71-9160-2D2D916F9309}"/>
              </a:ext>
            </a:extLst>
          </p:cNvPr>
          <p:cNvPicPr>
            <a:picLocks noChangeAspect="1"/>
          </p:cNvPicPr>
          <p:nvPr userDrawn="1"/>
        </p:nvPicPr>
        <p:blipFill>
          <a:blip r:embed="rId2"/>
          <a:stretch>
            <a:fillRect/>
          </a:stretch>
        </p:blipFill>
        <p:spPr>
          <a:xfrm>
            <a:off x="-1" y="963706"/>
            <a:ext cx="2743199" cy="484094"/>
          </a:xfrm>
          <a:prstGeom prst="rect">
            <a:avLst/>
          </a:prstGeom>
        </p:spPr>
      </p:pic>
      <p:sp>
        <p:nvSpPr>
          <p:cNvPr id="3" name="Content Placeholder 2">
            <a:extLst>
              <a:ext uri="{FF2B5EF4-FFF2-40B4-BE49-F238E27FC236}">
                <a16:creationId xmlns:a16="http://schemas.microsoft.com/office/drawing/2014/main" id="{72222517-BE01-4008-9007-D44B83F312D0}"/>
              </a:ext>
            </a:extLst>
          </p:cNvPr>
          <p:cNvSpPr>
            <a:spLocks noGrp="1"/>
          </p:cNvSpPr>
          <p:nvPr>
            <p:ph sz="quarter" idx="13"/>
          </p:nvPr>
        </p:nvSpPr>
        <p:spPr>
          <a:xfrm>
            <a:off x="2971800" y="5894388"/>
            <a:ext cx="5715000" cy="2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2E46B0BF-4D04-414F-97F3-95C0C75EF2C8}"/>
              </a:ext>
            </a:extLst>
          </p:cNvPr>
          <p:cNvSpPr>
            <a:spLocks noGrp="1"/>
          </p:cNvSpPr>
          <p:nvPr>
            <p:ph sz="quarter" idx="14"/>
          </p:nvPr>
        </p:nvSpPr>
        <p:spPr>
          <a:xfrm>
            <a:off x="3048000" y="6356350"/>
            <a:ext cx="5257800" cy="34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013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13-</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3" name="Content Placeholder 2">
            <a:extLst>
              <a:ext uri="{FF2B5EF4-FFF2-40B4-BE49-F238E27FC236}">
                <a16:creationId xmlns:a16="http://schemas.microsoft.com/office/drawing/2014/main" id="{9871CF0B-3967-4E8C-AE79-0DDBE66FA69F}"/>
              </a:ext>
            </a:extLst>
          </p:cNvPr>
          <p:cNvSpPr>
            <a:spLocks noGrp="1"/>
          </p:cNvSpPr>
          <p:nvPr>
            <p:ph sz="quarter" idx="10"/>
          </p:nvPr>
        </p:nvSpPr>
        <p:spPr>
          <a:xfrm>
            <a:off x="914400" y="4572000"/>
            <a:ext cx="7623175" cy="106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857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endParaRPr lang="en-US" altLang="en-US" dirty="0"/>
          </a:p>
        </p:txBody>
      </p:sp>
      <p:sp>
        <p:nvSpPr>
          <p:cNvPr id="7" name="Title 1"/>
          <p:cNvSpPr txBox="1">
            <a:spLocks/>
          </p:cNvSpPr>
          <p:nvPr/>
        </p:nvSpPr>
        <p:spPr>
          <a:xfrm>
            <a:off x="2819400" y="457200"/>
            <a:ext cx="6248400" cy="2514600"/>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15000" dirty="0">
                <a:solidFill>
                  <a:srgbClr val="009C9E"/>
                </a:solidFill>
                <a:latin typeface="Book Antiqua" panose="02040602050305030304" pitchFamily="18" charset="0"/>
              </a:rPr>
              <a:t>5</a:t>
            </a:r>
            <a:br>
              <a:rPr lang="en-US" sz="14500" dirty="0">
                <a:latin typeface="Book Antiqua" panose="02040602050305030304" pitchFamily="18" charset="0"/>
              </a:rPr>
            </a:br>
            <a:r>
              <a:rPr lang="en-US" sz="8300" dirty="0">
                <a:latin typeface="Book Antiqua" panose="02040602050305030304" pitchFamily="18" charset="0"/>
              </a:rPr>
              <a:t>Discrete Probability Distributions</a:t>
            </a:r>
          </a:p>
        </p:txBody>
      </p:sp>
      <p:sp>
        <p:nvSpPr>
          <p:cNvPr id="8" name="Subtitle 2"/>
          <p:cNvSpPr txBox="1">
            <a:spLocks/>
          </p:cNvSpPr>
          <p:nvPr/>
        </p:nvSpPr>
        <p:spPr>
          <a:xfrm>
            <a:off x="3124200" y="3886200"/>
            <a:ext cx="6019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olidFill>
                  <a:srgbClr val="1F4984"/>
                </a:solidFill>
                <a:latin typeface="Helvetica" pitchFamily="34" charset="0"/>
              </a:rPr>
              <a:t>Business Statistics: </a:t>
            </a:r>
          </a:p>
          <a:p>
            <a:pPr marL="0" indent="0" algn="ctr">
              <a:spcBef>
                <a:spcPts val="0"/>
              </a:spcBef>
              <a:buNone/>
            </a:pPr>
            <a:r>
              <a:rPr lang="en-US" sz="2800" dirty="0">
                <a:solidFill>
                  <a:srgbClr val="1F4984"/>
                </a:solidFill>
                <a:latin typeface="Helvetica" pitchFamily="34" charset="0"/>
              </a:rPr>
              <a:t>Communicating with Numbers, 2e</a:t>
            </a:r>
          </a:p>
          <a:p>
            <a:pPr marL="0" indent="0" algn="ctr">
              <a:spcBef>
                <a:spcPts val="0"/>
              </a:spcBef>
              <a:buNone/>
            </a:pPr>
            <a:endParaRPr lang="en-US" sz="2800" dirty="0">
              <a:latin typeface="Helvetica" pitchFamily="34" charset="0"/>
            </a:endParaRPr>
          </a:p>
          <a:p>
            <a:pPr marL="0" indent="0" algn="ctr">
              <a:spcBef>
                <a:spcPts val="0"/>
              </a:spcBef>
              <a:buNone/>
            </a:pPr>
            <a:r>
              <a:rPr lang="en-US" sz="2200" dirty="0">
                <a:latin typeface="Helvetica" pitchFamily="34" charset="0"/>
              </a:rPr>
              <a:t>By Sanjiv Jaggia and Alison Kelly</a:t>
            </a:r>
          </a:p>
        </p:txBody>
      </p:sp>
      <p:sp>
        <p:nvSpPr>
          <p:cNvPr id="9" name="Rectangle 8"/>
          <p:cNvSpPr/>
          <p:nvPr/>
        </p:nvSpPr>
        <p:spPr>
          <a:xfrm>
            <a:off x="-2310" y="0"/>
            <a:ext cx="2745509" cy="6858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3375" y="-5057775"/>
            <a:ext cx="4048606" cy="2743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914400"/>
            <a:ext cx="2699071" cy="1828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1" name="Straight Connector 10"/>
          <p:cNvCxnSpPr/>
          <p:nvPr/>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2294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Jaggia,</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2-</a:t>
            </a:r>
            <a:fld id="{3B23F10E-B9DB-4030-83AA-1C45FF54A19F}" type="slidenum">
              <a:rPr lang="en-US" sz="100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8" name="Content Placeholder 2">
            <a:extLst>
              <a:ext uri="{FF2B5EF4-FFF2-40B4-BE49-F238E27FC236}">
                <a16:creationId xmlns:a16="http://schemas.microsoft.com/office/drawing/2014/main" id="{C52BABB4-A2AF-0B48-B25E-04A8786B26B8}"/>
              </a:ext>
            </a:extLst>
          </p:cNvPr>
          <p:cNvSpPr>
            <a:spLocks noGrp="1"/>
          </p:cNvSpPr>
          <p:nvPr>
            <p:ph idx="1"/>
          </p:nvPr>
        </p:nvSpPr>
        <p:spPr>
          <a:xfrm>
            <a:off x="451022" y="1488988"/>
            <a:ext cx="8229600" cy="3845012"/>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49F6BB67-4E8A-3543-A9C9-0CB9CB48BAB5}"/>
              </a:ext>
            </a:extLst>
          </p:cNvPr>
          <p:cNvSpPr>
            <a:spLocks noGrp="1"/>
          </p:cNvSpPr>
          <p:nvPr>
            <p:ph type="title"/>
          </p:nvPr>
        </p:nvSpPr>
        <p:spPr>
          <a:xfrm>
            <a:off x="457200" y="57665"/>
            <a:ext cx="8229600" cy="1143000"/>
          </a:xfrm>
        </p:spPr>
        <p:txBody>
          <a:bodyPr>
            <a:normAutofit/>
          </a:bodyPr>
          <a:lstStyle>
            <a:lvl1pPr algn="ctr">
              <a:defRPr sz="4000">
                <a:solidFill>
                  <a:srgbClr val="1F4984"/>
                </a:solidFill>
                <a:latin typeface="Helvetica" pitchFamily="34" charset="0"/>
              </a:defRPr>
            </a:lvl1pPr>
          </a:lstStyle>
          <a:p>
            <a:r>
              <a:rPr lang="en-US" dirty="0"/>
              <a:t>Click to edit Master title style</a:t>
            </a:r>
          </a:p>
        </p:txBody>
      </p:sp>
      <p:sp>
        <p:nvSpPr>
          <p:cNvPr id="3" name="Content Placeholder 2"/>
          <p:cNvSpPr>
            <a:spLocks noGrp="1"/>
          </p:cNvSpPr>
          <p:nvPr>
            <p:ph sz="quarter" idx="10" hasCustomPrompt="1"/>
          </p:nvPr>
        </p:nvSpPr>
        <p:spPr>
          <a:xfrm>
            <a:off x="457200" y="5638800"/>
            <a:ext cx="3352800" cy="228600"/>
          </a:xfrm>
        </p:spPr>
        <p:txBody>
          <a:bodyPr>
            <a:noAutofit/>
          </a:bodyPr>
          <a:lstStyle>
            <a:lvl1pPr marL="0" indent="0" algn="ctr">
              <a:buNone/>
              <a:defRPr sz="1200"/>
            </a:lvl1pPr>
          </a:lstStyle>
          <a:p>
            <a:pPr lvl="0"/>
            <a:r>
              <a:rPr lang="en-US" dirty="0"/>
              <a:t>Access the text alternative for slide images.</a:t>
            </a:r>
          </a:p>
        </p:txBody>
      </p:sp>
      <p:sp>
        <p:nvSpPr>
          <p:cNvPr id="9" name="Content Placeholder 2"/>
          <p:cNvSpPr>
            <a:spLocks noGrp="1"/>
          </p:cNvSpPr>
          <p:nvPr>
            <p:ph sz="quarter" idx="11" hasCustomPrompt="1"/>
          </p:nvPr>
        </p:nvSpPr>
        <p:spPr>
          <a:xfrm>
            <a:off x="4648200" y="5638800"/>
            <a:ext cx="3352800" cy="228600"/>
          </a:xfrm>
        </p:spPr>
        <p:txBody>
          <a:bodyPr>
            <a:noAutofit/>
          </a:bodyPr>
          <a:lstStyle>
            <a:lvl1pPr marL="0" indent="0" algn="ctr">
              <a:buNone/>
              <a:defRPr sz="1200"/>
            </a:lvl1pPr>
          </a:lstStyle>
          <a:p>
            <a:pPr lvl="0"/>
            <a:r>
              <a:rPr lang="en-US" dirty="0"/>
              <a:t>Access the text alternative for slide images.</a:t>
            </a:r>
          </a:p>
        </p:txBody>
      </p:sp>
    </p:spTree>
    <p:extLst>
      <p:ext uri="{BB962C8B-B14F-4D97-AF65-F5344CB8AC3E}">
        <p14:creationId xmlns:p14="http://schemas.microsoft.com/office/powerpoint/2010/main" val="3685523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9F7FE"/>
                </a:solidFill>
                <a:effectLst/>
                <a:uLnTx/>
                <a:uFillTx/>
                <a:latin typeface="Helvetica" pitchFamily="34" charset="0"/>
                <a:ea typeface="+mn-ea"/>
                <a:cs typeface="+mn-cs"/>
              </a:rPr>
              <a:t>	</a:t>
            </a:r>
            <a:r>
              <a:rPr kumimoji="0" lang="en-US" sz="1200" b="0" i="0" u="none" strike="noStrike" kern="1200" cap="none" spc="0" normalizeH="0" baseline="0" noProof="0" dirty="0">
                <a:ln>
                  <a:noFill/>
                </a:ln>
                <a:solidFill>
                  <a:prstClr val="white"/>
                </a:solidFill>
                <a:effectLst/>
                <a:uLnTx/>
                <a:uFillTx/>
                <a:latin typeface="+mn-lt"/>
                <a:ea typeface="+mn-ea"/>
                <a:cs typeface="+mn-cs"/>
              </a:rPr>
              <a:t> BUSINESS STATISTICS: COMMUNICATING WITH NUMBERS, 4e | </a:t>
            </a:r>
            <a:r>
              <a:rPr kumimoji="0" lang="en-US" sz="1200" b="0" i="0" u="none" strike="noStrike" kern="1200" cap="none" spc="0" normalizeH="0" baseline="0" noProof="0" dirty="0" err="1">
                <a:ln>
                  <a:noFill/>
                </a:ln>
                <a:solidFill>
                  <a:prstClr val="white"/>
                </a:solidFill>
                <a:effectLst/>
                <a:uLnTx/>
                <a:uFillTx/>
                <a:latin typeface="+mn-lt"/>
                <a:ea typeface="+mn-ea"/>
                <a:cs typeface="+mn-cs"/>
              </a:rPr>
              <a:t>Jaggia</a:t>
            </a:r>
            <a:r>
              <a:rPr kumimoji="0" lang="en-US" sz="1200" b="0" i="0" u="none" strike="noStrike" kern="1200" cap="none" spc="0" normalizeH="0" baseline="0" noProof="0" dirty="0">
                <a:ln>
                  <a:noFill/>
                </a:ln>
                <a:solidFill>
                  <a:prstClr val="white"/>
                </a:solidFill>
                <a:effectLst/>
                <a:uLnTx/>
                <a:uFillTx/>
                <a:latin typeface="+mn-lt"/>
                <a:ea typeface="+mn-ea"/>
                <a:cs typeface="+mn-cs"/>
              </a:rPr>
              <a:t>, Kelly</a:t>
            </a:r>
            <a:endParaRPr kumimoji="0" lang="en-US" sz="1200" b="1" i="0" u="none" strike="noStrike" kern="1200" cap="none" spc="0" normalizeH="0" baseline="0" noProof="0" dirty="0">
              <a:ln>
                <a:noFill/>
              </a:ln>
              <a:solidFill>
                <a:prstClr val="white"/>
              </a:solidFill>
              <a:effectLst/>
              <a:uLnTx/>
              <a:uFillTx/>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mn-ea"/>
                <a:cs typeface="+mn-cs"/>
              </a:rPr>
              <a:t>© McGraw Hill</a:t>
            </a:r>
            <a:r>
              <a:rPr kumimoji="0" lang="en-US" sz="1200" b="0" i="0" u="none" strike="noStrike" kern="1200" cap="none" spc="0" normalizeH="0" baseline="0" noProof="0" dirty="0">
                <a:ln>
                  <a:noFill/>
                </a:ln>
                <a:solidFill>
                  <a:prstClr val="white"/>
                </a:solidFill>
                <a:effectLst/>
                <a:uLnTx/>
                <a:uFillTx/>
                <a:latin typeface="+mn-lt"/>
                <a:ea typeface="ＭＳ Ｐゴシック"/>
                <a:cs typeface="Helvetica"/>
              </a:rPr>
              <a:t>.</a:t>
            </a:r>
            <a:endParaRPr kumimoji="0" lang="en-US" sz="1000" b="0" i="0" u="none" strike="noStrike" kern="1200" cap="none" spc="0" normalizeH="0" baseline="0" noProof="0" dirty="0">
              <a:ln>
                <a:noFill/>
              </a:ln>
              <a:solidFill>
                <a:prstClr val="white"/>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13-</a:t>
            </a:r>
            <a:fld id="{3B23F10E-B9DB-4030-83AA-1C45FF54A19F}" type="slidenum">
              <a:rPr lang="en-US" sz="100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8" name="Content Placeholder 2">
            <a:extLst>
              <a:ext uri="{FF2B5EF4-FFF2-40B4-BE49-F238E27FC236}">
                <a16:creationId xmlns:a16="http://schemas.microsoft.com/office/drawing/2014/main" id="{C52BABB4-A2AF-0B48-B25E-04A8786B26B8}"/>
              </a:ext>
            </a:extLst>
          </p:cNvPr>
          <p:cNvSpPr>
            <a:spLocks noGrp="1"/>
          </p:cNvSpPr>
          <p:nvPr>
            <p:ph idx="1"/>
          </p:nvPr>
        </p:nvSpPr>
        <p:spPr>
          <a:xfrm>
            <a:off x="451022" y="1981200"/>
            <a:ext cx="8229600" cy="3352800"/>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49F6BB67-4E8A-3543-A9C9-0CB9CB48BAB5}"/>
              </a:ext>
            </a:extLst>
          </p:cNvPr>
          <p:cNvSpPr>
            <a:spLocks noGrp="1"/>
          </p:cNvSpPr>
          <p:nvPr>
            <p:ph type="title"/>
          </p:nvPr>
        </p:nvSpPr>
        <p:spPr>
          <a:xfrm>
            <a:off x="457200" y="57665"/>
            <a:ext cx="8229600" cy="1143000"/>
          </a:xfrm>
        </p:spPr>
        <p:txBody>
          <a:bodyPr>
            <a:normAutofit/>
          </a:bodyPr>
          <a:lstStyle>
            <a:lvl1pPr algn="ctr">
              <a:defRPr sz="4000">
                <a:solidFill>
                  <a:srgbClr val="1F4984"/>
                </a:solidFill>
                <a:latin typeface="+mj-lt"/>
                <a:cs typeface="Helvetica" panose="020B0604020202020204" pitchFamily="34" charset="0"/>
              </a:defRPr>
            </a:lvl1pPr>
          </a:lstStyle>
          <a:p>
            <a:r>
              <a:rPr lang="en-US" dirty="0"/>
              <a:t>Click to edit Master title style</a:t>
            </a:r>
          </a:p>
        </p:txBody>
      </p:sp>
      <p:sp>
        <p:nvSpPr>
          <p:cNvPr id="3" name="Content Placeholder 2"/>
          <p:cNvSpPr>
            <a:spLocks noGrp="1"/>
          </p:cNvSpPr>
          <p:nvPr>
            <p:ph sz="quarter" idx="10" hasCustomPrompt="1"/>
          </p:nvPr>
        </p:nvSpPr>
        <p:spPr>
          <a:xfrm>
            <a:off x="451022" y="1447799"/>
            <a:ext cx="8229600" cy="438665"/>
          </a:xfrm>
        </p:spPr>
        <p:txBody>
          <a:bodyPr>
            <a:noAutofit/>
          </a:bodyPr>
          <a:lstStyle>
            <a:lvl1pPr marL="0" indent="0" algn="ctr">
              <a:buNone/>
              <a:defRPr sz="1200"/>
            </a:lvl1pPr>
          </a:lstStyle>
          <a:p>
            <a:pPr lvl="0"/>
            <a:r>
              <a:rPr lang="en-US" dirty="0"/>
              <a:t>Return to parent-slide containing images.</a:t>
            </a:r>
          </a:p>
        </p:txBody>
      </p:sp>
      <p:sp>
        <p:nvSpPr>
          <p:cNvPr id="9" name="Content Placeholder 2"/>
          <p:cNvSpPr>
            <a:spLocks noGrp="1"/>
          </p:cNvSpPr>
          <p:nvPr>
            <p:ph sz="quarter" idx="11" hasCustomPrompt="1"/>
          </p:nvPr>
        </p:nvSpPr>
        <p:spPr>
          <a:xfrm>
            <a:off x="451022" y="5428736"/>
            <a:ext cx="8229600" cy="438664"/>
          </a:xfrm>
        </p:spPr>
        <p:txBody>
          <a:bodyPr>
            <a:noAutofit/>
          </a:bodyPr>
          <a:lstStyle>
            <a:lvl1pPr marL="0" indent="0" algn="ctr">
              <a:buNone/>
              <a:defRPr sz="1200"/>
            </a:lvl1pPr>
          </a:lstStyle>
          <a:p>
            <a:pPr lvl="0"/>
            <a:r>
              <a:rPr lang="en-US" dirty="0"/>
              <a:t>Return to parent-slide containing images.</a:t>
            </a:r>
          </a:p>
        </p:txBody>
      </p:sp>
    </p:spTree>
    <p:extLst>
      <p:ext uri="{BB962C8B-B14F-4D97-AF65-F5344CB8AC3E}">
        <p14:creationId xmlns:p14="http://schemas.microsoft.com/office/powerpoint/2010/main" val="30043963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2-</a:t>
            </a:r>
            <a:fld id="{3B23F10E-B9DB-4030-83AA-1C45FF54A19F}" type="slidenum">
              <a:rPr lang="en-US" sz="100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8" name="Content Placeholder 2">
            <a:extLst>
              <a:ext uri="{FF2B5EF4-FFF2-40B4-BE49-F238E27FC236}">
                <a16:creationId xmlns:a16="http://schemas.microsoft.com/office/drawing/2014/main" id="{C52BABB4-A2AF-0B48-B25E-04A8786B26B8}"/>
              </a:ext>
            </a:extLst>
          </p:cNvPr>
          <p:cNvSpPr>
            <a:spLocks noGrp="1"/>
          </p:cNvSpPr>
          <p:nvPr>
            <p:ph idx="1"/>
          </p:nvPr>
        </p:nvSpPr>
        <p:spPr>
          <a:xfrm>
            <a:off x="451022" y="1488988"/>
            <a:ext cx="8229600" cy="1559012"/>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49F6BB67-4E8A-3543-A9C9-0CB9CB48BAB5}"/>
              </a:ext>
            </a:extLst>
          </p:cNvPr>
          <p:cNvSpPr>
            <a:spLocks noGrp="1"/>
          </p:cNvSpPr>
          <p:nvPr>
            <p:ph type="title"/>
          </p:nvPr>
        </p:nvSpPr>
        <p:spPr>
          <a:xfrm>
            <a:off x="457200" y="57665"/>
            <a:ext cx="8229600" cy="1143000"/>
          </a:xfrm>
        </p:spPr>
        <p:txBody>
          <a:bodyPr>
            <a:normAutofit/>
          </a:bodyPr>
          <a:lstStyle>
            <a:lvl1pPr algn="ctr">
              <a:defRPr sz="4000">
                <a:solidFill>
                  <a:srgbClr val="1F4984"/>
                </a:solidFill>
                <a:latin typeface="Helvetica"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B16294FC-65FE-4591-B195-575551966361}"/>
              </a:ext>
            </a:extLst>
          </p:cNvPr>
          <p:cNvSpPr>
            <a:spLocks noGrp="1"/>
          </p:cNvSpPr>
          <p:nvPr>
            <p:ph idx="10"/>
          </p:nvPr>
        </p:nvSpPr>
        <p:spPr>
          <a:xfrm>
            <a:off x="457200" y="3124200"/>
            <a:ext cx="8229600" cy="1447800"/>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a:t>
            </a:r>
          </a:p>
        </p:txBody>
      </p:sp>
      <p:sp>
        <p:nvSpPr>
          <p:cNvPr id="3" name="Content Placeholder 2"/>
          <p:cNvSpPr>
            <a:spLocks noGrp="1"/>
          </p:cNvSpPr>
          <p:nvPr>
            <p:ph sz="quarter" idx="11" hasCustomPrompt="1"/>
          </p:nvPr>
        </p:nvSpPr>
        <p:spPr>
          <a:xfrm>
            <a:off x="450850" y="5715000"/>
            <a:ext cx="8229600" cy="228600"/>
          </a:xfrm>
        </p:spPr>
        <p:txBody>
          <a:bodyPr>
            <a:normAutofit/>
          </a:bodyPr>
          <a:lstStyle>
            <a:lvl1pPr marL="0" indent="0" algn="ctr">
              <a:buNone/>
              <a:defRPr sz="1200"/>
            </a:lvl1pPr>
          </a:lstStyle>
          <a:p>
            <a:pPr lvl="0"/>
            <a:r>
              <a:rPr lang="en-US" dirty="0"/>
              <a:t>Access the text alternative for slide images.</a:t>
            </a:r>
          </a:p>
        </p:txBody>
      </p:sp>
    </p:spTree>
    <p:extLst>
      <p:ext uri="{BB962C8B-B14F-4D97-AF65-F5344CB8AC3E}">
        <p14:creationId xmlns:p14="http://schemas.microsoft.com/office/powerpoint/2010/main" val="18226881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Helvetic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Helvetic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26209628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Helvetica" pitchFamily="34" charset="0"/>
              </a:defRPr>
            </a:lvl1pPr>
            <a:lvl2pPr>
              <a:defRPr sz="2400">
                <a:latin typeface="Helvetica" pitchFamily="34" charset="0"/>
              </a:defRPr>
            </a:lvl2pPr>
            <a:lvl3pPr>
              <a:defRPr sz="2000">
                <a:latin typeface="Helvetica" pitchFamily="34" charset="0"/>
              </a:defRPr>
            </a:lvl3pPr>
            <a:lvl4pPr>
              <a:defRPr sz="1800">
                <a:latin typeface="Helvetica" pitchFamily="34" charset="0"/>
              </a:defRPr>
            </a:lvl4pPr>
            <a:lvl5pPr>
              <a:defRPr sz="1800">
                <a:latin typeface="Helvetica"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2951304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F4984"/>
                </a:solidFill>
                <a:latin typeface="Helvetica" pitchFamily="34" charset="0"/>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Helvetica" pitchFamily="34" charset="0"/>
              </a:defRPr>
            </a:lvl1pPr>
            <a:lvl2pPr>
              <a:defRPr sz="2000">
                <a:latin typeface="Helvetica" pitchFamily="34" charset="0"/>
              </a:defRPr>
            </a:lvl2pPr>
            <a:lvl3pPr>
              <a:defRPr sz="1800">
                <a:latin typeface="Helvetica" pitchFamily="34" charset="0"/>
              </a:defRPr>
            </a:lvl3pPr>
            <a:lvl4pPr>
              <a:defRPr sz="1600">
                <a:latin typeface="Helvetica" pitchFamily="34" charset="0"/>
              </a:defRPr>
            </a:lvl4pPr>
            <a:lvl5pPr>
              <a:defRPr sz="1600">
                <a:latin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3306619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905001"/>
            <a:ext cx="8229600" cy="3581400"/>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6"/>
          <p:cNvSpPr>
            <a:spLocks noGrp="1"/>
          </p:cNvSpPr>
          <p:nvPr>
            <p:ph sz="quarter" idx="10" hasCustomPrompt="1"/>
          </p:nvPr>
        </p:nvSpPr>
        <p:spPr>
          <a:xfrm>
            <a:off x="457200" y="1493838"/>
            <a:ext cx="8229600" cy="411162"/>
          </a:xfrm>
        </p:spPr>
        <p:txBody>
          <a:bodyPr>
            <a:normAutofit/>
          </a:bodyPr>
          <a:lstStyle>
            <a:lvl1pPr marL="0" indent="0" algn="ctr">
              <a:buNone/>
              <a:defRPr sz="1200">
                <a:latin typeface="+mn-lt"/>
              </a:defRPr>
            </a:lvl1pPr>
          </a:lstStyle>
          <a:p>
            <a:pPr lvl="0"/>
            <a:r>
              <a:rPr lang="en-US" dirty="0"/>
              <a:t>Return to parent-slide containing images.</a:t>
            </a:r>
          </a:p>
        </p:txBody>
      </p:sp>
      <p:sp>
        <p:nvSpPr>
          <p:cNvPr id="8" name="Content Placeholder 6"/>
          <p:cNvSpPr>
            <a:spLocks noGrp="1"/>
          </p:cNvSpPr>
          <p:nvPr>
            <p:ph sz="quarter" idx="11" hasCustomPrompt="1"/>
          </p:nvPr>
        </p:nvSpPr>
        <p:spPr>
          <a:xfrm>
            <a:off x="457200" y="5581744"/>
            <a:ext cx="8229600" cy="411162"/>
          </a:xfrm>
        </p:spPr>
        <p:txBody>
          <a:bodyPr>
            <a:normAutofit/>
          </a:bodyPr>
          <a:lstStyle>
            <a:lvl1pPr marL="0" indent="0" algn="ctr">
              <a:buNone/>
              <a:defRPr sz="1200">
                <a:latin typeface="+mn-lt"/>
              </a:defRPr>
            </a:lvl1pPr>
          </a:lstStyle>
          <a:p>
            <a:pPr lvl="0"/>
            <a:r>
              <a:rPr lang="en-US" dirty="0"/>
              <a:t>Return to parent-slide containing images.</a:t>
            </a:r>
          </a:p>
        </p:txBody>
      </p:sp>
    </p:spTree>
    <p:extLst>
      <p:ext uri="{BB962C8B-B14F-4D97-AF65-F5344CB8AC3E}">
        <p14:creationId xmlns:p14="http://schemas.microsoft.com/office/powerpoint/2010/main" val="59961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F4984"/>
                </a:solidFill>
                <a:latin typeface="Helvetica" pitchFamily="34" charset="0"/>
              </a:defRPr>
            </a:lvl1pPr>
          </a:lstStyle>
          <a:p>
            <a:r>
              <a:rPr lang="en-US" dirty="0"/>
              <a:t>Click to edit Master title style</a:t>
            </a:r>
          </a:p>
        </p:txBody>
      </p:sp>
      <p:sp>
        <p:nvSpPr>
          <p:cNvPr id="6" name="Rectangle 5"/>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1427592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15052443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Helvetica"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atin typeface="Helvetica" pitchFamily="34" charset="0"/>
              </a:defRPr>
            </a:lvl1pPr>
            <a:lvl2pPr>
              <a:defRPr sz="2800">
                <a:latin typeface="Helvetica" pitchFamily="34" charset="0"/>
              </a:defRPr>
            </a:lvl2pPr>
            <a:lvl3pPr>
              <a:defRPr sz="2400">
                <a:latin typeface="Helvetica" pitchFamily="34" charset="0"/>
              </a:defRPr>
            </a:lvl3pPr>
            <a:lvl4pPr>
              <a:defRPr sz="2000">
                <a:latin typeface="Helvetica" pitchFamily="34" charset="0"/>
              </a:defRPr>
            </a:lvl4pPr>
            <a:lvl5pPr>
              <a:defRPr sz="2000">
                <a:latin typeface="Helvetica"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3061063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Helvetica" pitchFamily="34" charset="0"/>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Helvetic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Rectangle 7"/>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20659778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F4984"/>
                </a:solidFill>
                <a:latin typeface="Helvetica"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31879117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solidFill>
                  <a:srgbClr val="1F4984"/>
                </a:solidFill>
                <a:latin typeface="Helvetica"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Helvetica" pitchFamily="34" charset="0"/>
              </a:defRPr>
            </a:lvl1pPr>
            <a:lvl2pPr>
              <a:defRPr>
                <a:latin typeface="Helvetica" pitchFamily="34" charset="0"/>
              </a:defRPr>
            </a:lvl2pPr>
            <a:lvl3pPr>
              <a:defRPr>
                <a:latin typeface="Helvetica" pitchFamily="34" charset="0"/>
              </a:defRPr>
            </a:lvl3pPr>
            <a:lvl4pPr>
              <a:defRPr>
                <a:latin typeface="Helvetica" pitchFamily="34" charset="0"/>
              </a:defRPr>
            </a:lvl4pPr>
            <a:lvl5pPr>
              <a:defRPr>
                <a:latin typeface="Helvetic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rot="5400000">
            <a:off x="4343400" y="1981199"/>
            <a:ext cx="457200" cy="9144000"/>
          </a:xfrm>
          <a:prstGeom prst="rect">
            <a:avLst/>
          </a:prstGeom>
          <a:gradFill>
            <a:gsLst>
              <a:gs pos="50000">
                <a:srgbClr val="1F4984"/>
              </a:gs>
              <a:gs pos="100000">
                <a:srgbClr val="CADB3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BUSINESS</a:t>
            </a:r>
            <a:r>
              <a:rPr lang="en-US" sz="1200" baseline="0" dirty="0">
                <a:solidFill>
                  <a:srgbClr val="E9F7FE"/>
                </a:solidFill>
                <a:latin typeface="Helvetica" pitchFamily="34" charset="0"/>
              </a:rPr>
              <a:t> STATISTICS </a:t>
            </a:r>
            <a:r>
              <a:rPr lang="en-US" sz="1200" dirty="0">
                <a:solidFill>
                  <a:schemeClr val="bg1"/>
                </a:solidFill>
                <a:latin typeface="Helvetica" pitchFamily="34" charset="0"/>
              </a:rPr>
              <a:t>| Jaggia,</a:t>
            </a:r>
            <a:r>
              <a:rPr lang="en-US" sz="1200" baseline="0" dirty="0">
                <a:solidFill>
                  <a:schemeClr val="bg1"/>
                </a:solidFill>
                <a:latin typeface="Helvetica" pitchFamily="34" charset="0"/>
              </a:rPr>
              <a:t> Kelly</a:t>
            </a:r>
            <a:endParaRPr lang="en-US" sz="1200" dirty="0">
              <a:solidFill>
                <a:srgbClr val="E9F7FE"/>
              </a:solidFill>
              <a:latin typeface="Helvetica" pitchFamily="34" charset="0"/>
            </a:endParaRPr>
          </a:p>
        </p:txBody>
      </p:sp>
    </p:spTree>
    <p:extLst>
      <p:ext uri="{BB962C8B-B14F-4D97-AF65-F5344CB8AC3E}">
        <p14:creationId xmlns:p14="http://schemas.microsoft.com/office/powerpoint/2010/main" val="1413531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625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7" name="Rectangle 5"/>
          <p:cNvSpPr>
            <a:spLocks noGrp="1" noChangeArrowheads="1"/>
          </p:cNvSpPr>
          <p:nvPr>
            <p:ph type="ftr" sz="quarter" idx="11"/>
          </p:nvPr>
        </p:nvSpPr>
        <p:spPr>
          <a:xfrm>
            <a:off x="3124200" y="6243638"/>
            <a:ext cx="2895600" cy="457200"/>
          </a:xfrm>
        </p:spPr>
        <p:txBody>
          <a:bodyPr/>
          <a:lstStyle>
            <a:lvl1pPr>
              <a:defRPr dirty="0" smtClean="0"/>
            </a:lvl1pPr>
          </a:lstStyle>
          <a:p>
            <a:pPr>
              <a:defRPr/>
            </a:pPr>
            <a:r>
              <a:rPr lang="en-US" altLang="en-US" dirty="0"/>
              <a:t>Statistics and Data</a:t>
            </a:r>
          </a:p>
        </p:txBody>
      </p:sp>
      <p:sp>
        <p:nvSpPr>
          <p:cNvPr id="8" name="Rectangle 6"/>
          <p:cNvSpPr>
            <a:spLocks noGrp="1" noChangeArrowheads="1"/>
          </p:cNvSpPr>
          <p:nvPr>
            <p:ph type="sldNum" sz="quarter" idx="12"/>
          </p:nvPr>
        </p:nvSpPr>
        <p:spPr/>
        <p:txBody>
          <a:bodyPr/>
          <a:lstStyle>
            <a:lvl1pPr>
              <a:defRPr/>
            </a:lvl1pPr>
          </a:lstStyle>
          <a:p>
            <a:pPr>
              <a:defRPr/>
            </a:pPr>
            <a:fld id="{98DB065A-80F1-475D-BFEE-7F93B08AF24B}" type="slidenum">
              <a:rPr lang="en-US" altLang="en-US"/>
              <a:pPr>
                <a:defRPr/>
              </a:pPr>
              <a:t>‹#›</a:t>
            </a:fld>
            <a:endParaRPr lang="en-US" altLang="en-US" dirty="0"/>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2-</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11" name="Rectangle 10">
            <a:extLst>
              <a:ext uri="{FF2B5EF4-FFF2-40B4-BE49-F238E27FC236}">
                <a16:creationId xmlns:a16="http://schemas.microsoft.com/office/drawing/2014/main" id="{969C0A71-2F34-4BC1-B8D1-CE00F5724D37}"/>
              </a:ext>
            </a:extLst>
          </p:cNvPr>
          <p:cNvSpPr/>
          <p:nvPr userDrawn="1"/>
        </p:nvSpPr>
        <p:spPr>
          <a:xfrm>
            <a:off x="-2310" y="0"/>
            <a:ext cx="2745509"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rgbClr val="E9F7FE"/>
              </a:solidFill>
            </a:endParaRPr>
          </a:p>
        </p:txBody>
      </p:sp>
      <p:cxnSp>
        <p:nvCxnSpPr>
          <p:cNvPr id="12" name="Straight Connector 11">
            <a:extLst>
              <a:ext uri="{FF2B5EF4-FFF2-40B4-BE49-F238E27FC236}">
                <a16:creationId xmlns:a16="http://schemas.microsoft.com/office/drawing/2014/main" id="{DA339CF8-486B-486F-A867-E3D3C2E67F77}"/>
              </a:ext>
            </a:extLst>
          </p:cNvPr>
          <p:cNvCxnSpPr/>
          <p:nvPr userDrawn="1"/>
        </p:nvCxnSpPr>
        <p:spPr>
          <a:xfrm>
            <a:off x="4114800" y="3429000"/>
            <a:ext cx="3657600" cy="0"/>
          </a:xfrm>
          <a:prstGeom prst="line">
            <a:avLst/>
          </a:prstGeom>
          <a:ln>
            <a:solidFill>
              <a:srgbClr val="009C9E"/>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5A0988F-6E75-4F71-9160-2D2D916F9309}"/>
              </a:ext>
            </a:extLst>
          </p:cNvPr>
          <p:cNvPicPr>
            <a:picLocks noChangeAspect="1"/>
          </p:cNvPicPr>
          <p:nvPr userDrawn="1"/>
        </p:nvPicPr>
        <p:blipFill>
          <a:blip r:embed="rId2"/>
          <a:stretch>
            <a:fillRect/>
          </a:stretch>
        </p:blipFill>
        <p:spPr>
          <a:xfrm>
            <a:off x="-1" y="963706"/>
            <a:ext cx="2743199" cy="484094"/>
          </a:xfrm>
          <a:prstGeom prst="rect">
            <a:avLst/>
          </a:prstGeom>
        </p:spPr>
      </p:pic>
      <p:sp>
        <p:nvSpPr>
          <p:cNvPr id="3" name="Content Placeholder 2">
            <a:extLst>
              <a:ext uri="{FF2B5EF4-FFF2-40B4-BE49-F238E27FC236}">
                <a16:creationId xmlns:a16="http://schemas.microsoft.com/office/drawing/2014/main" id="{72222517-BE01-4008-9007-D44B83F312D0}"/>
              </a:ext>
            </a:extLst>
          </p:cNvPr>
          <p:cNvSpPr>
            <a:spLocks noGrp="1"/>
          </p:cNvSpPr>
          <p:nvPr>
            <p:ph sz="quarter" idx="13"/>
          </p:nvPr>
        </p:nvSpPr>
        <p:spPr>
          <a:xfrm>
            <a:off x="2971800" y="5894388"/>
            <a:ext cx="5715000" cy="2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2E46B0BF-4D04-414F-97F3-95C0C75EF2C8}"/>
              </a:ext>
            </a:extLst>
          </p:cNvPr>
          <p:cNvSpPr>
            <a:spLocks noGrp="1"/>
          </p:cNvSpPr>
          <p:nvPr>
            <p:ph sz="quarter" idx="14"/>
          </p:nvPr>
        </p:nvSpPr>
        <p:spPr>
          <a:xfrm>
            <a:off x="3048000" y="6356350"/>
            <a:ext cx="5257800" cy="34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56533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625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6" name="Rectangle 4"/>
          <p:cNvSpPr>
            <a:spLocks noGrp="1" noChangeArrowheads="1"/>
          </p:cNvSpPr>
          <p:nvPr>
            <p:ph type="dt" sz="half" idx="10"/>
          </p:nvPr>
        </p:nvSpPr>
        <p:spPr/>
        <p:txBody>
          <a:bodyPr/>
          <a:lstStyle>
            <a:lvl1pPr>
              <a:defRPr dirty="0"/>
            </a:lvl1pPr>
          </a:lstStyle>
          <a:p>
            <a:pPr>
              <a:defRPr/>
            </a:pPr>
            <a:endParaRPr lang="en-US" altLang="en-US" dirty="0"/>
          </a:p>
        </p:txBody>
      </p:sp>
      <p:sp>
        <p:nvSpPr>
          <p:cNvPr id="7" name="Rectangle 5"/>
          <p:cNvSpPr>
            <a:spLocks noGrp="1" noChangeArrowheads="1"/>
          </p:cNvSpPr>
          <p:nvPr>
            <p:ph type="ftr" sz="quarter" idx="11"/>
          </p:nvPr>
        </p:nvSpPr>
        <p:spPr>
          <a:xfrm>
            <a:off x="3124200" y="6243638"/>
            <a:ext cx="2895600" cy="457200"/>
          </a:xfrm>
        </p:spPr>
        <p:txBody>
          <a:bodyPr/>
          <a:lstStyle>
            <a:lvl1pPr>
              <a:defRPr dirty="0" smtClean="0"/>
            </a:lvl1pPr>
          </a:lstStyle>
          <a:p>
            <a:pPr>
              <a:defRPr/>
            </a:pPr>
            <a:r>
              <a:rPr lang="en-US" altLang="en-US" dirty="0"/>
              <a:t>Statistics and Data</a:t>
            </a:r>
          </a:p>
        </p:txBody>
      </p:sp>
      <p:sp>
        <p:nvSpPr>
          <p:cNvPr id="8" name="Rectangle 6"/>
          <p:cNvSpPr>
            <a:spLocks noGrp="1" noChangeArrowheads="1"/>
          </p:cNvSpPr>
          <p:nvPr>
            <p:ph type="sldNum" sz="quarter" idx="12"/>
          </p:nvPr>
        </p:nvSpPr>
        <p:spPr/>
        <p:txBody>
          <a:bodyPr/>
          <a:lstStyle>
            <a:lvl1pPr>
              <a:defRPr/>
            </a:lvl1pPr>
          </a:lstStyle>
          <a:p>
            <a:pPr>
              <a:defRPr/>
            </a:pPr>
            <a:fld id="{98DB065A-80F1-475D-BFEE-7F93B08AF24B}" type="slidenum">
              <a:rPr lang="en-US" altLang="en-US"/>
              <a:pPr>
                <a:defRPr/>
              </a:pPr>
              <a:t>‹#›</a:t>
            </a:fld>
            <a:endParaRPr lang="en-US" altLang="en-US" dirty="0"/>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2-</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10" name="TextBox 9"/>
          <p:cNvSpPr txBox="1"/>
          <p:nvPr userDrawn="1"/>
        </p:nvSpPr>
        <p:spPr>
          <a:xfrm>
            <a:off x="2743200" y="6229290"/>
            <a:ext cx="6400800" cy="400110"/>
          </a:xfrm>
          <a:prstGeom prst="rect">
            <a:avLst/>
          </a:prstGeom>
          <a:noFill/>
        </p:spPr>
        <p:txBody>
          <a:bodyPr wrap="square" rtlCol="0">
            <a:spAutoFit/>
          </a:bodyPr>
          <a:lstStyle/>
          <a:p>
            <a:pPr algn="ctr"/>
            <a:r>
              <a:rPr lang="en-US" sz="1000" b="0" i="0" kern="1200" dirty="0">
                <a:solidFill>
                  <a:schemeClr val="tx1"/>
                </a:solidFill>
                <a:latin typeface="Helvetica"/>
                <a:ea typeface="ＭＳ Ｐゴシック"/>
                <a:cs typeface="Helvetica"/>
              </a:rPr>
              <a:t>Copyright ©2022 McGraw-Hill Education. All rights reserved. No reproduction or distribution without the prior written consent of McGraw-Hill Education.</a:t>
            </a:r>
          </a:p>
        </p:txBody>
      </p:sp>
    </p:spTree>
    <p:extLst>
      <p:ext uri="{BB962C8B-B14F-4D97-AF65-F5344CB8AC3E}">
        <p14:creationId xmlns:p14="http://schemas.microsoft.com/office/powerpoint/2010/main" val="34179205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914400" y="1524000"/>
            <a:ext cx="7623175" cy="1752600"/>
          </a:xfrm>
        </p:spPr>
        <p:txBody>
          <a:bodyPr>
            <a:normAutofit/>
          </a:bodyPr>
          <a:lstStyle>
            <a:lvl1pPr>
              <a:defRPr sz="4400">
                <a:solidFill>
                  <a:srgbClr val="1F4984"/>
                </a:solidFill>
                <a:latin typeface="Helvetica" pitchFamily="34" charset="0"/>
              </a:defRPr>
            </a:lvl1pPr>
          </a:lstStyle>
          <a:p>
            <a:pPr lvl="0"/>
            <a:r>
              <a:rPr lang="en-US" altLang="en-US" noProof="0" dirty="0"/>
              <a:t>Click to edit Master title style</a:t>
            </a:r>
          </a:p>
        </p:txBody>
      </p:sp>
      <p:sp>
        <p:nvSpPr>
          <p:cNvPr id="9"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2-</a:t>
            </a:r>
            <a:fld id="{3B23F10E-B9DB-4030-83AA-1C45FF54A19F}" type="slidenum">
              <a:rPr lang="en-US" sz="1000" smtClean="0">
                <a:latin typeface="Helvetica"/>
                <a:cs typeface="Helvetica"/>
              </a:rPr>
              <a:pPr algn="r">
                <a:defRPr/>
              </a:pPr>
              <a:t>‹#›</a:t>
            </a:fld>
            <a:endParaRPr lang="en-US" sz="1000" dirty="0">
              <a:latin typeface="Helvetica"/>
              <a:cs typeface="Helvetica"/>
            </a:endParaRPr>
          </a:p>
        </p:txBody>
      </p:sp>
      <p:sp>
        <p:nvSpPr>
          <p:cNvPr id="3" name="Content Placeholder 2">
            <a:extLst>
              <a:ext uri="{FF2B5EF4-FFF2-40B4-BE49-F238E27FC236}">
                <a16:creationId xmlns:a16="http://schemas.microsoft.com/office/drawing/2014/main" id="{9871CF0B-3967-4E8C-AE79-0DDBE66FA69F}"/>
              </a:ext>
            </a:extLst>
          </p:cNvPr>
          <p:cNvSpPr>
            <a:spLocks noGrp="1"/>
          </p:cNvSpPr>
          <p:nvPr>
            <p:ph sz="quarter" idx="10"/>
          </p:nvPr>
        </p:nvSpPr>
        <p:spPr>
          <a:xfrm>
            <a:off x="914400" y="4572000"/>
            <a:ext cx="7623175" cy="106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747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8229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3352801"/>
            <a:ext cx="8229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1" hasCustomPrompt="1"/>
          </p:nvPr>
        </p:nvSpPr>
        <p:spPr>
          <a:xfrm>
            <a:off x="457200" y="5562600"/>
            <a:ext cx="8229600" cy="381000"/>
          </a:xfrm>
        </p:spPr>
        <p:txBody>
          <a:bodyPr>
            <a:noAutofit/>
          </a:bodyPr>
          <a:lstStyle>
            <a:lvl1pPr marL="0" indent="0" algn="ctr">
              <a:buNone/>
              <a:defRPr sz="1200">
                <a:latin typeface="+mn-lt"/>
              </a:defRPr>
            </a:lvl1pPr>
            <a:lvl2pPr marL="457200" indent="0" algn="ctr">
              <a:buNone/>
              <a:defRPr sz="1200">
                <a:latin typeface="+mn-lt"/>
              </a:defRPr>
            </a:lvl2pPr>
            <a:lvl3pPr marL="914400" indent="0" algn="ctr">
              <a:buNone/>
              <a:defRPr sz="1200">
                <a:latin typeface="+mn-lt"/>
              </a:defRPr>
            </a:lvl3pPr>
            <a:lvl4pPr marL="1371600" indent="0" algn="ctr">
              <a:buNone/>
              <a:defRPr sz="1200">
                <a:latin typeface="+mn-lt"/>
              </a:defRPr>
            </a:lvl4pPr>
            <a:lvl5pPr marL="1828800" indent="0" algn="ctr">
              <a:buNone/>
              <a:defRPr sz="1200">
                <a:latin typeface="+mn-lt"/>
              </a:defRPr>
            </a:lvl5pPr>
          </a:lstStyle>
          <a:p>
            <a:pPr lvl="0"/>
            <a:r>
              <a:rPr lang="en-US" dirty="0"/>
              <a:t>Access the text alternative for slide images.</a:t>
            </a:r>
          </a:p>
        </p:txBody>
      </p:sp>
    </p:spTree>
    <p:extLst>
      <p:ext uri="{BB962C8B-B14F-4D97-AF65-F5344CB8AC3E}">
        <p14:creationId xmlns:p14="http://schemas.microsoft.com/office/powerpoint/2010/main" val="1737518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667000"/>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810000"/>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DD34695-3950-4749-B09E-FC79A2C32957}"/>
              </a:ext>
            </a:extLst>
          </p:cNvPr>
          <p:cNvSpPr>
            <a:spLocks noGrp="1"/>
          </p:cNvSpPr>
          <p:nvPr>
            <p:ph idx="12"/>
          </p:nvPr>
        </p:nvSpPr>
        <p:spPr>
          <a:xfrm>
            <a:off x="457200" y="4953000"/>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8365A0FC-EDD0-434F-82F0-0716102C0086}"/>
              </a:ext>
            </a:extLst>
          </p:cNvPr>
          <p:cNvSpPr>
            <a:spLocks noGrp="1"/>
          </p:cNvSpPr>
          <p:nvPr>
            <p:ph idx="13"/>
          </p:nvPr>
        </p:nvSpPr>
        <p:spPr>
          <a:xfrm>
            <a:off x="4419600" y="1600202"/>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2D9512C8-11E1-4B0A-8824-E51BEF3ED145}"/>
              </a:ext>
            </a:extLst>
          </p:cNvPr>
          <p:cNvSpPr>
            <a:spLocks noGrp="1"/>
          </p:cNvSpPr>
          <p:nvPr>
            <p:ph idx="14"/>
          </p:nvPr>
        </p:nvSpPr>
        <p:spPr>
          <a:xfrm>
            <a:off x="4419600" y="2667001"/>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B109D53-56B6-4ECE-94F2-E769A4750732}"/>
              </a:ext>
            </a:extLst>
          </p:cNvPr>
          <p:cNvSpPr>
            <a:spLocks noGrp="1"/>
          </p:cNvSpPr>
          <p:nvPr>
            <p:ph idx="15"/>
          </p:nvPr>
        </p:nvSpPr>
        <p:spPr>
          <a:xfrm>
            <a:off x="4419600" y="3810001"/>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E09844D-2969-4B83-8FF9-2306DED29120}"/>
              </a:ext>
            </a:extLst>
          </p:cNvPr>
          <p:cNvSpPr>
            <a:spLocks noGrp="1"/>
          </p:cNvSpPr>
          <p:nvPr>
            <p:ph idx="16"/>
          </p:nvPr>
        </p:nvSpPr>
        <p:spPr>
          <a:xfrm>
            <a:off x="4419600" y="4953001"/>
            <a:ext cx="35814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075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2514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667000"/>
            <a:ext cx="2514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810000"/>
            <a:ext cx="2514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DD34695-3950-4749-B09E-FC79A2C32957}"/>
              </a:ext>
            </a:extLst>
          </p:cNvPr>
          <p:cNvSpPr>
            <a:spLocks noGrp="1"/>
          </p:cNvSpPr>
          <p:nvPr>
            <p:ph idx="12"/>
          </p:nvPr>
        </p:nvSpPr>
        <p:spPr>
          <a:xfrm>
            <a:off x="457200" y="4953000"/>
            <a:ext cx="2514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8365A0FC-EDD0-434F-82F0-0716102C0086}"/>
              </a:ext>
            </a:extLst>
          </p:cNvPr>
          <p:cNvSpPr>
            <a:spLocks noGrp="1"/>
          </p:cNvSpPr>
          <p:nvPr>
            <p:ph idx="13"/>
          </p:nvPr>
        </p:nvSpPr>
        <p:spPr>
          <a:xfrm>
            <a:off x="3200400" y="1600202"/>
            <a:ext cx="22860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2D9512C8-11E1-4B0A-8824-E51BEF3ED145}"/>
              </a:ext>
            </a:extLst>
          </p:cNvPr>
          <p:cNvSpPr>
            <a:spLocks noGrp="1"/>
          </p:cNvSpPr>
          <p:nvPr>
            <p:ph idx="14"/>
          </p:nvPr>
        </p:nvSpPr>
        <p:spPr>
          <a:xfrm>
            <a:off x="3200400" y="2667001"/>
            <a:ext cx="22860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B109D53-56B6-4ECE-94F2-E769A4750732}"/>
              </a:ext>
            </a:extLst>
          </p:cNvPr>
          <p:cNvSpPr>
            <a:spLocks noGrp="1"/>
          </p:cNvSpPr>
          <p:nvPr>
            <p:ph idx="15"/>
          </p:nvPr>
        </p:nvSpPr>
        <p:spPr>
          <a:xfrm>
            <a:off x="3200400" y="3810001"/>
            <a:ext cx="22860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E09844D-2969-4B83-8FF9-2306DED29120}"/>
              </a:ext>
            </a:extLst>
          </p:cNvPr>
          <p:cNvSpPr>
            <a:spLocks noGrp="1"/>
          </p:cNvSpPr>
          <p:nvPr>
            <p:ph idx="16"/>
          </p:nvPr>
        </p:nvSpPr>
        <p:spPr>
          <a:xfrm>
            <a:off x="3200400" y="4953001"/>
            <a:ext cx="22860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2741F353-5BB6-4B9A-8E47-80E3B4C98F17}"/>
              </a:ext>
            </a:extLst>
          </p:cNvPr>
          <p:cNvSpPr>
            <a:spLocks noGrp="1"/>
          </p:cNvSpPr>
          <p:nvPr>
            <p:ph sz="quarter" idx="17"/>
          </p:nvPr>
        </p:nvSpPr>
        <p:spPr>
          <a:xfrm>
            <a:off x="5638800" y="1600200"/>
            <a:ext cx="3048000" cy="990600"/>
          </a:xfrm>
        </p:spPr>
        <p:txBody>
          <a:bodyPr/>
          <a:lstStyle>
            <a:lvl1pPr>
              <a:spcBef>
                <a:spcPts val="500"/>
              </a:spcBef>
              <a:defRPr>
                <a:latin typeface="+mj-lt"/>
              </a:defRPr>
            </a:lvl1pPr>
            <a:lvl2pPr>
              <a:spcBef>
                <a:spcPts val="500"/>
              </a:spcBef>
              <a:defRPr>
                <a:latin typeface="+mj-lt"/>
              </a:defRPr>
            </a:lvl2pPr>
            <a:lvl3pPr>
              <a:spcBef>
                <a:spcPts val="500"/>
              </a:spcBef>
              <a:defRPr>
                <a:latin typeface="+mj-lt"/>
              </a:defRPr>
            </a:lvl3pPr>
            <a:lvl4pPr>
              <a:spcBef>
                <a:spcPts val="500"/>
              </a:spcBef>
              <a:defRPr>
                <a:latin typeface="+mj-lt"/>
              </a:defRPr>
            </a:lvl4pPr>
            <a:lvl5pPr>
              <a:spcBef>
                <a:spcPts val="500"/>
              </a:spcBef>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Content Placeholder 15">
            <a:extLst>
              <a:ext uri="{FF2B5EF4-FFF2-40B4-BE49-F238E27FC236}">
                <a16:creationId xmlns:a16="http://schemas.microsoft.com/office/drawing/2014/main" id="{B268C9C9-81B6-49EE-A332-BC0EF9C8B125}"/>
              </a:ext>
            </a:extLst>
          </p:cNvPr>
          <p:cNvSpPr>
            <a:spLocks noGrp="1"/>
          </p:cNvSpPr>
          <p:nvPr>
            <p:ph sz="quarter" idx="18"/>
          </p:nvPr>
        </p:nvSpPr>
        <p:spPr>
          <a:xfrm>
            <a:off x="5638800" y="2667000"/>
            <a:ext cx="3048000" cy="914400"/>
          </a:xfrm>
        </p:spPr>
        <p:txBody>
          <a:bodyPr/>
          <a:lstStyle>
            <a:lvl1pPr>
              <a:spcBef>
                <a:spcPts val="500"/>
              </a:spcBef>
              <a:defRPr>
                <a:latin typeface="+mj-lt"/>
              </a:defRPr>
            </a:lvl1pPr>
            <a:lvl2pPr>
              <a:spcBef>
                <a:spcPts val="500"/>
              </a:spcBef>
              <a:defRPr>
                <a:latin typeface="+mj-lt"/>
              </a:defRPr>
            </a:lvl2pPr>
            <a:lvl3pPr>
              <a:spcBef>
                <a:spcPts val="500"/>
              </a:spcBef>
              <a:defRPr>
                <a:latin typeface="+mj-lt"/>
              </a:defRPr>
            </a:lvl3pPr>
            <a:lvl4pPr>
              <a:spcBef>
                <a:spcPts val="500"/>
              </a:spcBef>
              <a:defRPr>
                <a:latin typeface="+mj-lt"/>
              </a:defRPr>
            </a:lvl4pPr>
            <a:lvl5pPr>
              <a:spcBef>
                <a:spcPts val="500"/>
              </a:spcBef>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Content Placeholder 17">
            <a:extLst>
              <a:ext uri="{FF2B5EF4-FFF2-40B4-BE49-F238E27FC236}">
                <a16:creationId xmlns:a16="http://schemas.microsoft.com/office/drawing/2014/main" id="{10E411D3-8E54-45C4-AB56-948CD7ABF366}"/>
              </a:ext>
            </a:extLst>
          </p:cNvPr>
          <p:cNvSpPr>
            <a:spLocks noGrp="1"/>
          </p:cNvSpPr>
          <p:nvPr>
            <p:ph sz="quarter" idx="19"/>
          </p:nvPr>
        </p:nvSpPr>
        <p:spPr>
          <a:xfrm>
            <a:off x="5638800" y="3779838"/>
            <a:ext cx="3048000" cy="914400"/>
          </a:xfrm>
        </p:spPr>
        <p:txBody>
          <a:bodyPr/>
          <a:lstStyle>
            <a:lvl1pPr>
              <a:spcBef>
                <a:spcPts val="500"/>
              </a:spcBef>
              <a:defRPr>
                <a:latin typeface="+mj-lt"/>
              </a:defRPr>
            </a:lvl1pPr>
            <a:lvl2pPr>
              <a:spcBef>
                <a:spcPts val="500"/>
              </a:spcBef>
              <a:defRPr>
                <a:latin typeface="+mj-lt"/>
              </a:defRPr>
            </a:lvl2pPr>
            <a:lvl3pPr>
              <a:spcBef>
                <a:spcPts val="500"/>
              </a:spcBef>
              <a:defRPr>
                <a:latin typeface="+mj-lt"/>
              </a:defRPr>
            </a:lvl3pPr>
            <a:lvl4pPr>
              <a:spcBef>
                <a:spcPts val="500"/>
              </a:spcBef>
              <a:defRPr>
                <a:latin typeface="+mj-lt"/>
              </a:defRPr>
            </a:lvl4pPr>
            <a:lvl5pPr>
              <a:spcBef>
                <a:spcPts val="500"/>
              </a:spcBef>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Content Placeholder 19">
            <a:extLst>
              <a:ext uri="{FF2B5EF4-FFF2-40B4-BE49-F238E27FC236}">
                <a16:creationId xmlns:a16="http://schemas.microsoft.com/office/drawing/2014/main" id="{0FA6DFB4-6128-4A80-B47E-0AE7BCCE9456}"/>
              </a:ext>
            </a:extLst>
          </p:cNvPr>
          <p:cNvSpPr>
            <a:spLocks noGrp="1"/>
          </p:cNvSpPr>
          <p:nvPr>
            <p:ph sz="quarter" idx="20"/>
          </p:nvPr>
        </p:nvSpPr>
        <p:spPr>
          <a:xfrm>
            <a:off x="5638800" y="4876800"/>
            <a:ext cx="3048000" cy="990600"/>
          </a:xfrm>
        </p:spPr>
        <p:txBody>
          <a:bodyPr/>
          <a:lstStyle>
            <a:lvl1pPr>
              <a:spcBef>
                <a:spcPts val="500"/>
              </a:spcBef>
              <a:defRPr>
                <a:latin typeface="+mj-lt"/>
              </a:defRPr>
            </a:lvl1pPr>
            <a:lvl2pPr>
              <a:spcBef>
                <a:spcPts val="500"/>
              </a:spcBef>
              <a:defRPr>
                <a:latin typeface="+mj-lt"/>
              </a:defRPr>
            </a:lvl2pPr>
            <a:lvl3pPr>
              <a:spcBef>
                <a:spcPts val="500"/>
              </a:spcBef>
              <a:defRPr>
                <a:latin typeface="+mj-lt"/>
              </a:defRPr>
            </a:lvl3pPr>
            <a:lvl4pPr>
              <a:spcBef>
                <a:spcPts val="500"/>
              </a:spcBef>
              <a:defRPr>
                <a:latin typeface="+mj-lt"/>
              </a:defRPr>
            </a:lvl4pPr>
            <a:lvl5pPr>
              <a:spcBef>
                <a:spcPts val="500"/>
              </a:spcBef>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69504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12954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667000"/>
            <a:ext cx="12954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810000"/>
            <a:ext cx="12954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DD34695-3950-4749-B09E-FC79A2C32957}"/>
              </a:ext>
            </a:extLst>
          </p:cNvPr>
          <p:cNvSpPr>
            <a:spLocks noGrp="1"/>
          </p:cNvSpPr>
          <p:nvPr>
            <p:ph idx="12"/>
          </p:nvPr>
        </p:nvSpPr>
        <p:spPr>
          <a:xfrm>
            <a:off x="457200" y="4953000"/>
            <a:ext cx="12954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8365A0FC-EDD0-434F-82F0-0716102C0086}"/>
              </a:ext>
            </a:extLst>
          </p:cNvPr>
          <p:cNvSpPr>
            <a:spLocks noGrp="1"/>
          </p:cNvSpPr>
          <p:nvPr>
            <p:ph idx="13"/>
          </p:nvPr>
        </p:nvSpPr>
        <p:spPr>
          <a:xfrm>
            <a:off x="1905000" y="1600202"/>
            <a:ext cx="15240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2D9512C8-11E1-4B0A-8824-E51BEF3ED145}"/>
              </a:ext>
            </a:extLst>
          </p:cNvPr>
          <p:cNvSpPr>
            <a:spLocks noGrp="1"/>
          </p:cNvSpPr>
          <p:nvPr>
            <p:ph idx="14"/>
          </p:nvPr>
        </p:nvSpPr>
        <p:spPr>
          <a:xfrm>
            <a:off x="1905000" y="2667001"/>
            <a:ext cx="15240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B109D53-56B6-4ECE-94F2-E769A4750732}"/>
              </a:ext>
            </a:extLst>
          </p:cNvPr>
          <p:cNvSpPr>
            <a:spLocks noGrp="1"/>
          </p:cNvSpPr>
          <p:nvPr>
            <p:ph idx="15"/>
          </p:nvPr>
        </p:nvSpPr>
        <p:spPr>
          <a:xfrm>
            <a:off x="1905000" y="3810001"/>
            <a:ext cx="15240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E09844D-2969-4B83-8FF9-2306DED29120}"/>
              </a:ext>
            </a:extLst>
          </p:cNvPr>
          <p:cNvSpPr>
            <a:spLocks noGrp="1"/>
          </p:cNvSpPr>
          <p:nvPr>
            <p:ph idx="16"/>
          </p:nvPr>
        </p:nvSpPr>
        <p:spPr>
          <a:xfrm>
            <a:off x="1905000" y="4953001"/>
            <a:ext cx="1524000" cy="914399"/>
          </a:xfrm>
        </p:spPr>
        <p:txBody>
          <a:bodyPr>
            <a:noAutofit/>
          </a:bodyPr>
          <a:lstStyle>
            <a:lvl1pPr>
              <a:spcBef>
                <a:spcPts val="500"/>
              </a:spcBef>
              <a:defRPr sz="2200" baseline="0">
                <a:latin typeface="+mn-lt"/>
              </a:defRPr>
            </a:lvl1pPr>
            <a:lvl2pPr>
              <a:spcBef>
                <a:spcPts val="500"/>
              </a:spcBef>
              <a:defRPr sz="2200" baseline="0">
                <a:latin typeface="+mn-lt"/>
              </a:defRPr>
            </a:lvl2pPr>
            <a:lvl3pPr>
              <a:spcBef>
                <a:spcPts val="500"/>
              </a:spcBef>
              <a:defRPr sz="2200" baseline="0">
                <a:latin typeface="+mn-lt"/>
              </a:defRPr>
            </a:lvl3pPr>
            <a:lvl4pPr>
              <a:spcBef>
                <a:spcPts val="500"/>
              </a:spcBef>
              <a:defRPr sz="2200" baseline="0">
                <a:latin typeface="+mn-lt"/>
              </a:defRPr>
            </a:lvl4pPr>
            <a:lvl5pPr>
              <a:spcBef>
                <a:spcPts val="500"/>
              </a:spcBef>
              <a:defRPr sz="220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2741F353-5BB6-4B9A-8E47-80E3B4C98F17}"/>
              </a:ext>
            </a:extLst>
          </p:cNvPr>
          <p:cNvSpPr>
            <a:spLocks noGrp="1"/>
          </p:cNvSpPr>
          <p:nvPr>
            <p:ph sz="quarter" idx="17"/>
          </p:nvPr>
        </p:nvSpPr>
        <p:spPr>
          <a:xfrm>
            <a:off x="3657600" y="1600200"/>
            <a:ext cx="1676400" cy="990600"/>
          </a:xfrm>
        </p:spPr>
        <p:txBody>
          <a:bodyPr>
            <a:noAutofit/>
          </a:bodyPr>
          <a:lstStyle>
            <a:lvl1pPr>
              <a:spcBef>
                <a:spcPts val="500"/>
              </a:spcBef>
              <a:defRPr sz="2200">
                <a:latin typeface="+mn-lt"/>
              </a:defRPr>
            </a:lvl1pPr>
            <a:lvl2pPr>
              <a:spcBef>
                <a:spcPts val="500"/>
              </a:spcBef>
              <a:defRPr sz="2200">
                <a:latin typeface="+mn-lt"/>
              </a:defRPr>
            </a:lvl2pPr>
            <a:lvl3pPr>
              <a:spcBef>
                <a:spcPts val="500"/>
              </a:spcBef>
              <a:defRPr sz="2200">
                <a:latin typeface="+mn-lt"/>
              </a:defRPr>
            </a:lvl3pPr>
            <a:lvl4pPr>
              <a:spcBef>
                <a:spcPts val="500"/>
              </a:spcBef>
              <a:defRPr sz="2200">
                <a:latin typeface="+mn-lt"/>
              </a:defRPr>
            </a:lvl4pPr>
            <a:lvl5pPr>
              <a:spcBef>
                <a:spcPts val="500"/>
              </a:spcBef>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Content Placeholder 15">
            <a:extLst>
              <a:ext uri="{FF2B5EF4-FFF2-40B4-BE49-F238E27FC236}">
                <a16:creationId xmlns:a16="http://schemas.microsoft.com/office/drawing/2014/main" id="{B268C9C9-81B6-49EE-A332-BC0EF9C8B125}"/>
              </a:ext>
            </a:extLst>
          </p:cNvPr>
          <p:cNvSpPr>
            <a:spLocks noGrp="1"/>
          </p:cNvSpPr>
          <p:nvPr>
            <p:ph sz="quarter" idx="18"/>
          </p:nvPr>
        </p:nvSpPr>
        <p:spPr>
          <a:xfrm>
            <a:off x="3657600" y="2667000"/>
            <a:ext cx="1676400" cy="914400"/>
          </a:xfrm>
        </p:spPr>
        <p:txBody>
          <a:bodyPr>
            <a:noAutofit/>
          </a:bodyPr>
          <a:lstStyle>
            <a:lvl1pPr>
              <a:spcBef>
                <a:spcPts val="500"/>
              </a:spcBef>
              <a:defRPr sz="2200">
                <a:latin typeface="+mn-lt"/>
              </a:defRPr>
            </a:lvl1pPr>
            <a:lvl2pPr>
              <a:spcBef>
                <a:spcPts val="500"/>
              </a:spcBef>
              <a:defRPr sz="2200">
                <a:latin typeface="+mn-lt"/>
              </a:defRPr>
            </a:lvl2pPr>
            <a:lvl3pPr>
              <a:spcBef>
                <a:spcPts val="500"/>
              </a:spcBef>
              <a:defRPr sz="2200">
                <a:latin typeface="+mn-lt"/>
              </a:defRPr>
            </a:lvl3pPr>
            <a:lvl4pPr>
              <a:spcBef>
                <a:spcPts val="500"/>
              </a:spcBef>
              <a:defRPr sz="2200">
                <a:latin typeface="+mn-lt"/>
              </a:defRPr>
            </a:lvl4pPr>
            <a:lvl5pPr>
              <a:spcBef>
                <a:spcPts val="500"/>
              </a:spcBef>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Content Placeholder 17">
            <a:extLst>
              <a:ext uri="{FF2B5EF4-FFF2-40B4-BE49-F238E27FC236}">
                <a16:creationId xmlns:a16="http://schemas.microsoft.com/office/drawing/2014/main" id="{10E411D3-8E54-45C4-AB56-948CD7ABF366}"/>
              </a:ext>
            </a:extLst>
          </p:cNvPr>
          <p:cNvSpPr>
            <a:spLocks noGrp="1"/>
          </p:cNvSpPr>
          <p:nvPr>
            <p:ph sz="quarter" idx="19"/>
          </p:nvPr>
        </p:nvSpPr>
        <p:spPr>
          <a:xfrm>
            <a:off x="3657600" y="3779838"/>
            <a:ext cx="1676400" cy="914400"/>
          </a:xfrm>
        </p:spPr>
        <p:txBody>
          <a:bodyPr>
            <a:noAutofit/>
          </a:bodyPr>
          <a:lstStyle>
            <a:lvl1pPr>
              <a:spcBef>
                <a:spcPts val="500"/>
              </a:spcBef>
              <a:defRPr sz="2200">
                <a:latin typeface="+mn-lt"/>
              </a:defRPr>
            </a:lvl1pPr>
            <a:lvl2pPr>
              <a:spcBef>
                <a:spcPts val="500"/>
              </a:spcBef>
              <a:defRPr sz="2200">
                <a:latin typeface="+mn-lt"/>
              </a:defRPr>
            </a:lvl2pPr>
            <a:lvl3pPr>
              <a:spcBef>
                <a:spcPts val="500"/>
              </a:spcBef>
              <a:defRPr sz="2200">
                <a:latin typeface="+mn-lt"/>
              </a:defRPr>
            </a:lvl3pPr>
            <a:lvl4pPr>
              <a:spcBef>
                <a:spcPts val="500"/>
              </a:spcBef>
              <a:defRPr sz="2200">
                <a:latin typeface="+mn-lt"/>
              </a:defRPr>
            </a:lvl4pPr>
            <a:lvl5pPr>
              <a:spcBef>
                <a:spcPts val="500"/>
              </a:spcBef>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9">
            <a:extLst>
              <a:ext uri="{FF2B5EF4-FFF2-40B4-BE49-F238E27FC236}">
                <a16:creationId xmlns:a16="http://schemas.microsoft.com/office/drawing/2014/main" id="{0FA6DFB4-6128-4A80-B47E-0AE7BCCE9456}"/>
              </a:ext>
            </a:extLst>
          </p:cNvPr>
          <p:cNvSpPr>
            <a:spLocks noGrp="1"/>
          </p:cNvSpPr>
          <p:nvPr>
            <p:ph sz="quarter" idx="20"/>
          </p:nvPr>
        </p:nvSpPr>
        <p:spPr>
          <a:xfrm>
            <a:off x="3657600" y="4876800"/>
            <a:ext cx="1676400" cy="990600"/>
          </a:xfrm>
        </p:spPr>
        <p:txBody>
          <a:bodyPr>
            <a:noAutofit/>
          </a:bodyPr>
          <a:lstStyle>
            <a:lvl1pPr>
              <a:spcBef>
                <a:spcPts val="500"/>
              </a:spcBef>
              <a:defRPr sz="2200">
                <a:latin typeface="+mn-lt"/>
              </a:defRPr>
            </a:lvl1pPr>
            <a:lvl2pPr>
              <a:spcBef>
                <a:spcPts val="500"/>
              </a:spcBef>
              <a:defRPr sz="2200">
                <a:latin typeface="+mn-lt"/>
              </a:defRPr>
            </a:lvl2pPr>
            <a:lvl3pPr>
              <a:spcBef>
                <a:spcPts val="500"/>
              </a:spcBef>
              <a:defRPr sz="2200">
                <a:latin typeface="+mn-lt"/>
              </a:defRPr>
            </a:lvl3pPr>
            <a:lvl4pPr>
              <a:spcBef>
                <a:spcPts val="500"/>
              </a:spcBef>
              <a:defRPr sz="2200">
                <a:latin typeface="+mn-lt"/>
              </a:defRPr>
            </a:lvl4pPr>
            <a:lvl5pPr>
              <a:spcBef>
                <a:spcPts val="500"/>
              </a:spcBef>
              <a:defRPr sz="2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Content Placeholder 14">
            <a:extLst>
              <a:ext uri="{FF2B5EF4-FFF2-40B4-BE49-F238E27FC236}">
                <a16:creationId xmlns:a16="http://schemas.microsoft.com/office/drawing/2014/main" id="{589C7A56-C5F3-419A-B411-BC403749F6C1}"/>
              </a:ext>
            </a:extLst>
          </p:cNvPr>
          <p:cNvSpPr>
            <a:spLocks noGrp="1"/>
          </p:cNvSpPr>
          <p:nvPr>
            <p:ph sz="quarter" idx="21"/>
          </p:nvPr>
        </p:nvSpPr>
        <p:spPr>
          <a:xfrm>
            <a:off x="5556250" y="1625601"/>
            <a:ext cx="1454150" cy="1011237"/>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a:extLst>
              <a:ext uri="{FF2B5EF4-FFF2-40B4-BE49-F238E27FC236}">
                <a16:creationId xmlns:a16="http://schemas.microsoft.com/office/drawing/2014/main" id="{3AB83BC9-110F-44D1-AF5B-A9EED841CF57}"/>
              </a:ext>
            </a:extLst>
          </p:cNvPr>
          <p:cNvSpPr>
            <a:spLocks noGrp="1"/>
          </p:cNvSpPr>
          <p:nvPr>
            <p:ph sz="quarter" idx="22"/>
          </p:nvPr>
        </p:nvSpPr>
        <p:spPr>
          <a:xfrm>
            <a:off x="5556250" y="2865438"/>
            <a:ext cx="1524000" cy="914399"/>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3">
            <a:extLst>
              <a:ext uri="{FF2B5EF4-FFF2-40B4-BE49-F238E27FC236}">
                <a16:creationId xmlns:a16="http://schemas.microsoft.com/office/drawing/2014/main" id="{12E8DD94-49E0-41C8-9EDD-89868D0C3DD1}"/>
              </a:ext>
            </a:extLst>
          </p:cNvPr>
          <p:cNvSpPr>
            <a:spLocks noGrp="1"/>
          </p:cNvSpPr>
          <p:nvPr>
            <p:ph sz="quarter" idx="23"/>
          </p:nvPr>
        </p:nvSpPr>
        <p:spPr>
          <a:xfrm>
            <a:off x="5556250" y="3932238"/>
            <a:ext cx="1524000" cy="914400"/>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6" name="Content Placeholder 25">
            <a:extLst>
              <a:ext uri="{FF2B5EF4-FFF2-40B4-BE49-F238E27FC236}">
                <a16:creationId xmlns:a16="http://schemas.microsoft.com/office/drawing/2014/main" id="{E8246997-BB09-4BD7-B539-06C86CD08534}"/>
              </a:ext>
            </a:extLst>
          </p:cNvPr>
          <p:cNvSpPr>
            <a:spLocks noGrp="1"/>
          </p:cNvSpPr>
          <p:nvPr>
            <p:ph sz="quarter" idx="24"/>
          </p:nvPr>
        </p:nvSpPr>
        <p:spPr>
          <a:xfrm>
            <a:off x="5556250" y="4999038"/>
            <a:ext cx="1524000" cy="914400"/>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8" name="Content Placeholder 27">
            <a:extLst>
              <a:ext uri="{FF2B5EF4-FFF2-40B4-BE49-F238E27FC236}">
                <a16:creationId xmlns:a16="http://schemas.microsoft.com/office/drawing/2014/main" id="{ADEEC375-ADFB-498C-AD8D-6F2C88924747}"/>
              </a:ext>
            </a:extLst>
          </p:cNvPr>
          <p:cNvSpPr>
            <a:spLocks noGrp="1"/>
          </p:cNvSpPr>
          <p:nvPr>
            <p:ph sz="quarter" idx="25"/>
          </p:nvPr>
        </p:nvSpPr>
        <p:spPr>
          <a:xfrm>
            <a:off x="7391400" y="1646238"/>
            <a:ext cx="1371600" cy="838200"/>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0" name="Content Placeholder 29">
            <a:extLst>
              <a:ext uri="{FF2B5EF4-FFF2-40B4-BE49-F238E27FC236}">
                <a16:creationId xmlns:a16="http://schemas.microsoft.com/office/drawing/2014/main" id="{D82338FD-6514-4162-B782-2E662826F8FA}"/>
              </a:ext>
            </a:extLst>
          </p:cNvPr>
          <p:cNvSpPr>
            <a:spLocks noGrp="1"/>
          </p:cNvSpPr>
          <p:nvPr>
            <p:ph sz="quarter" idx="26"/>
          </p:nvPr>
        </p:nvSpPr>
        <p:spPr>
          <a:xfrm>
            <a:off x="7391400" y="2865438"/>
            <a:ext cx="1371600" cy="1036638"/>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32" name="Content Placeholder 31">
            <a:extLst>
              <a:ext uri="{FF2B5EF4-FFF2-40B4-BE49-F238E27FC236}">
                <a16:creationId xmlns:a16="http://schemas.microsoft.com/office/drawing/2014/main" id="{1481182C-BD96-430B-A20F-98164EACDDDC}"/>
              </a:ext>
            </a:extLst>
          </p:cNvPr>
          <p:cNvSpPr>
            <a:spLocks noGrp="1"/>
          </p:cNvSpPr>
          <p:nvPr>
            <p:ph sz="quarter" idx="27"/>
          </p:nvPr>
        </p:nvSpPr>
        <p:spPr>
          <a:xfrm>
            <a:off x="7391400" y="4038600"/>
            <a:ext cx="1524000" cy="685800"/>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Content Placeholder 33">
            <a:extLst>
              <a:ext uri="{FF2B5EF4-FFF2-40B4-BE49-F238E27FC236}">
                <a16:creationId xmlns:a16="http://schemas.microsoft.com/office/drawing/2014/main" id="{A12D13B7-EAFF-4417-8AAA-F1492887D2B2}"/>
              </a:ext>
            </a:extLst>
          </p:cNvPr>
          <p:cNvSpPr>
            <a:spLocks noGrp="1"/>
          </p:cNvSpPr>
          <p:nvPr>
            <p:ph sz="quarter" idx="28"/>
          </p:nvPr>
        </p:nvSpPr>
        <p:spPr>
          <a:xfrm>
            <a:off x="7391400" y="4953000"/>
            <a:ext cx="1524000" cy="914400"/>
          </a:xfrm>
        </p:spPr>
        <p:txBody>
          <a:bodyPr>
            <a:no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967288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2"/>
            <a:ext cx="8229600" cy="761998"/>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2438400"/>
            <a:ext cx="8229600" cy="609600"/>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3200400"/>
            <a:ext cx="8229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DD34695-3950-4749-B09E-FC79A2C32957}"/>
              </a:ext>
            </a:extLst>
          </p:cNvPr>
          <p:cNvSpPr>
            <a:spLocks noGrp="1"/>
          </p:cNvSpPr>
          <p:nvPr>
            <p:ph idx="12"/>
          </p:nvPr>
        </p:nvSpPr>
        <p:spPr>
          <a:xfrm>
            <a:off x="457200" y="4343400"/>
            <a:ext cx="8229600" cy="914399"/>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587EDC90-0FC9-477E-9C64-5ABD7ACDA17F}"/>
              </a:ext>
            </a:extLst>
          </p:cNvPr>
          <p:cNvSpPr>
            <a:spLocks noGrp="1"/>
          </p:cNvSpPr>
          <p:nvPr>
            <p:ph idx="13"/>
          </p:nvPr>
        </p:nvSpPr>
        <p:spPr>
          <a:xfrm>
            <a:off x="457200" y="5334000"/>
            <a:ext cx="8229600" cy="609600"/>
          </a:xfrm>
        </p:spPr>
        <p:txBody>
          <a:bodyPr/>
          <a:lstStyle>
            <a:lvl1pPr>
              <a:spcBef>
                <a:spcPts val="500"/>
              </a:spcBef>
              <a:defRPr baseline="0">
                <a:latin typeface="Calibri" panose="020F0502020204030204" pitchFamily="34" charset="0"/>
              </a:defRPr>
            </a:lvl1pPr>
            <a:lvl2pPr>
              <a:spcBef>
                <a:spcPts val="500"/>
              </a:spcBef>
              <a:defRPr baseline="0">
                <a:latin typeface="Calibri" panose="020F0502020204030204" pitchFamily="34" charset="0"/>
              </a:defRPr>
            </a:lvl2pPr>
            <a:lvl3pPr>
              <a:spcBef>
                <a:spcPts val="500"/>
              </a:spcBef>
              <a:defRPr baseline="0">
                <a:latin typeface="Calibri" panose="020F0502020204030204" pitchFamily="34" charset="0"/>
              </a:defRPr>
            </a:lvl3pPr>
            <a:lvl4pPr>
              <a:spcBef>
                <a:spcPts val="500"/>
              </a:spcBef>
              <a:defRPr baseline="0">
                <a:latin typeface="Calibri" panose="020F0502020204030204" pitchFamily="34" charset="0"/>
              </a:defRPr>
            </a:lvl4pPr>
            <a:lvl5pPr>
              <a:spcBef>
                <a:spcPts val="500"/>
              </a:spcBef>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5004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1"/>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rot="5400000">
            <a:off x="4229100" y="1790700"/>
            <a:ext cx="685800" cy="9144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9F7FE"/>
                </a:solidFill>
                <a:latin typeface="Helvetica" pitchFamily="34" charset="0"/>
              </a:rPr>
              <a:t>	</a:t>
            </a:r>
            <a:r>
              <a:rPr lang="en-US" sz="1200" dirty="0">
                <a:solidFill>
                  <a:schemeClr val="bg1"/>
                </a:solidFill>
                <a:latin typeface="+mn-lt"/>
              </a:rPr>
              <a:t> BUSINESS</a:t>
            </a:r>
            <a:r>
              <a:rPr lang="en-US" sz="1200" baseline="0" dirty="0">
                <a:solidFill>
                  <a:schemeClr val="bg1"/>
                </a:solidFill>
                <a:latin typeface="+mn-lt"/>
              </a:rPr>
              <a:t> STATISTICS: COMMUNICATING WITH NUMBERS, 4e </a:t>
            </a:r>
            <a:r>
              <a:rPr lang="en-US" sz="1200" dirty="0">
                <a:solidFill>
                  <a:schemeClr val="bg1"/>
                </a:solidFill>
                <a:latin typeface="+mn-lt"/>
              </a:rPr>
              <a:t>| </a:t>
            </a:r>
            <a:r>
              <a:rPr lang="en-US" sz="1200" dirty="0" err="1">
                <a:solidFill>
                  <a:schemeClr val="bg1"/>
                </a:solidFill>
                <a:latin typeface="+mn-lt"/>
              </a:rPr>
              <a:t>Jaggia</a:t>
            </a:r>
            <a:r>
              <a:rPr lang="en-US" sz="1200" dirty="0">
                <a:solidFill>
                  <a:schemeClr val="bg1"/>
                </a:solidFill>
                <a:latin typeface="+mn-lt"/>
              </a:rPr>
              <a:t>,</a:t>
            </a:r>
            <a:r>
              <a:rPr lang="en-US" sz="1200" baseline="0" dirty="0">
                <a:solidFill>
                  <a:schemeClr val="bg1"/>
                </a:solidFill>
                <a:latin typeface="+mn-lt"/>
              </a:rPr>
              <a:t> Kelly</a:t>
            </a:r>
            <a:endParaRPr lang="en-US" sz="1200" b="1" i="0" kern="1200" dirty="0">
              <a:solidFill>
                <a:schemeClr val="bg1"/>
              </a:solidFill>
              <a:latin typeface="+mn-lt"/>
              <a:ea typeface="ＭＳ Ｐゴシック"/>
              <a:cs typeface="ＭＳ Ｐゴシック"/>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solidFill>
                  <a:schemeClr val="bg1"/>
                </a:solidFill>
                <a:latin typeface="+mn-lt"/>
              </a:rPr>
              <a:t>© McGraw Hill</a:t>
            </a:r>
            <a:r>
              <a:rPr lang="en-US" sz="1200" b="0" i="0" kern="1200" dirty="0">
                <a:solidFill>
                  <a:schemeClr val="bg1"/>
                </a:solidFill>
                <a:latin typeface="+mn-lt"/>
                <a:ea typeface="ＭＳ Ｐゴシック"/>
                <a:cs typeface="Helvetica"/>
              </a:rPr>
              <a:t>.</a:t>
            </a:r>
            <a:endParaRPr kumimoji="0" lang="en-US" sz="1000" b="0" i="0" u="none" strike="noStrike" kern="1200" cap="none" spc="0" normalizeH="0" baseline="0" noProof="0" dirty="0">
              <a:ln>
                <a:noFill/>
              </a:ln>
              <a:solidFill>
                <a:schemeClr val="bg1"/>
              </a:solidFill>
              <a:effectLst/>
              <a:uLnTx/>
              <a:uFillTx/>
              <a:latin typeface="Helvetica"/>
              <a:ea typeface="ＭＳ Ｐゴシック"/>
              <a:cs typeface="Helvetica"/>
            </a:endParaRPr>
          </a:p>
        </p:txBody>
      </p:sp>
      <p:sp>
        <p:nvSpPr>
          <p:cNvPr id="6" name="Rectangle 21"/>
          <p:cNvSpPr>
            <a:spLocks noChangeArrowheads="1"/>
          </p:cNvSpPr>
          <p:nvPr userDrawn="1"/>
        </p:nvSpPr>
        <p:spPr bwMode="auto">
          <a:xfrm>
            <a:off x="7734300" y="5943600"/>
            <a:ext cx="1371600" cy="457200"/>
          </a:xfrm>
          <a:prstGeom prst="rect">
            <a:avLst/>
          </a:prstGeom>
          <a:noFill/>
          <a:ln w="9525">
            <a:noFill/>
            <a:miter lim="800000"/>
            <a:headEnd/>
            <a:tailEnd/>
          </a:ln>
        </p:spPr>
        <p:txBody>
          <a:bodyPr anchor="b"/>
          <a:lstStyle/>
          <a:p>
            <a:pPr algn="r">
              <a:defRPr/>
            </a:pPr>
            <a:r>
              <a:rPr lang="en-US" sz="1000" dirty="0">
                <a:solidFill>
                  <a:srgbClr val="FFFFFF"/>
                </a:solidFill>
                <a:latin typeface="Helvetica"/>
                <a:cs typeface="Helvetica"/>
              </a:rPr>
              <a:t>13-</a:t>
            </a:r>
            <a:fld id="{3B23F10E-B9DB-4030-83AA-1C45FF54A19F}" type="slidenum">
              <a:rPr lang="en-US" sz="1000" smtClean="0">
                <a:solidFill>
                  <a:srgbClr val="FFFFFF"/>
                </a:solidFill>
                <a:latin typeface="Helvetica"/>
                <a:cs typeface="Helvetica"/>
              </a:rPr>
              <a:pPr algn="r">
                <a:defRPr/>
              </a:pPr>
              <a:t>‹#›</a:t>
            </a:fld>
            <a:endParaRPr lang="en-US" sz="1000" dirty="0">
              <a:solidFill>
                <a:srgbClr val="FFFFFF"/>
              </a:solidFill>
              <a:latin typeface="Helvetica"/>
              <a:cs typeface="Helvetica"/>
            </a:endParaRPr>
          </a:p>
        </p:txBody>
      </p:sp>
      <p:sp>
        <p:nvSpPr>
          <p:cNvPr id="7" name="Content Placeholder 2">
            <a:extLst>
              <a:ext uri="{FF2B5EF4-FFF2-40B4-BE49-F238E27FC236}">
                <a16:creationId xmlns:a16="http://schemas.microsoft.com/office/drawing/2014/main" id="{587EDC90-0FC9-477E-9C64-5ABD7ACDA17F}"/>
              </a:ext>
            </a:extLst>
          </p:cNvPr>
          <p:cNvSpPr>
            <a:spLocks noGrp="1"/>
          </p:cNvSpPr>
          <p:nvPr>
            <p:ph idx="10"/>
          </p:nvPr>
        </p:nvSpPr>
        <p:spPr>
          <a:xfrm>
            <a:off x="457200" y="3352801"/>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FCA32148-4D56-4A15-876E-6CC486B13E78}"/>
              </a:ext>
            </a:extLst>
          </p:cNvPr>
          <p:cNvSpPr>
            <a:spLocks noGrp="1"/>
          </p:cNvSpPr>
          <p:nvPr>
            <p:ph idx="11"/>
          </p:nvPr>
        </p:nvSpPr>
        <p:spPr>
          <a:xfrm>
            <a:off x="457200" y="4800600"/>
            <a:ext cx="8229600" cy="914399"/>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2" hasCustomPrompt="1"/>
          </p:nvPr>
        </p:nvSpPr>
        <p:spPr>
          <a:xfrm>
            <a:off x="1524000" y="5791200"/>
            <a:ext cx="5638800" cy="228600"/>
          </a:xfrm>
        </p:spPr>
        <p:txBody>
          <a:bodyPr>
            <a:noAutofit/>
          </a:bodyPr>
          <a:lstStyle>
            <a:lvl1pPr marL="0" indent="0" algn="ctr">
              <a:buNone/>
              <a:defRPr sz="1200">
                <a:latin typeface="+mn-lt"/>
              </a:defRPr>
            </a:lvl1pPr>
          </a:lstStyle>
          <a:p>
            <a:pPr lvl="0"/>
            <a:r>
              <a:rPr lang="en-US" dirty="0"/>
              <a:t>Access the text alternative for slide images.</a:t>
            </a:r>
          </a:p>
        </p:txBody>
      </p:sp>
    </p:spTree>
    <p:extLst>
      <p:ext uri="{BB962C8B-B14F-4D97-AF65-F5344CB8AC3E}">
        <p14:creationId xmlns:p14="http://schemas.microsoft.com/office/powerpoint/2010/main" val="3779026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Click to edit Master text styles</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Second level</a:t>
            </a: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Third level</a:t>
            </a:r>
          </a:p>
          <a:p>
            <a:pPr marL="1600200" marR="0" lvl="3"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Fourth level</a:t>
            </a:r>
          </a:p>
          <a:p>
            <a:pPr marL="2057400" marR="0" lvl="4"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en-US" dirty="0"/>
              <a:t>Statistics and Data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EAE25B61-33BC-4BBC-A97B-742A6A1FBF12}" type="slidenum">
              <a:rPr lang="en-US" altLang="en-US" smtClean="0"/>
              <a:pPr>
                <a:defRPr/>
              </a:pPr>
              <a:t>‹#›</a:t>
            </a:fld>
            <a:endParaRPr lang="en-US" altLang="en-US" dirty="0"/>
          </a:p>
        </p:txBody>
      </p:sp>
      <p:sp>
        <p:nvSpPr>
          <p:cNvPr id="7"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defRPr/>
            </a:pPr>
            <a:r>
              <a:rPr lang="en-US" sz="1000" dirty="0">
                <a:latin typeface="Helvetica"/>
                <a:cs typeface="Helvetica"/>
              </a:rPr>
              <a:t>13-</a:t>
            </a:r>
            <a:fld id="{6C8002A7-30CA-4089-9E17-8C4E1B81BF6C}" type="slidenum">
              <a:rPr lang="en-US" sz="1000">
                <a:latin typeface="Helvetica"/>
                <a:cs typeface="Helvetica"/>
              </a:rPr>
              <a:pPr algn="r">
                <a:defRPr/>
              </a:pPr>
              <a:t>‹#›</a:t>
            </a:fld>
            <a:endParaRPr lang="en-US" sz="1000" dirty="0">
              <a:latin typeface="Helvetica"/>
              <a:cs typeface="Helvetica"/>
            </a:endParaRPr>
          </a:p>
        </p:txBody>
      </p:sp>
      <p:sp>
        <p:nvSpPr>
          <p:cNvPr id="8" name="TextBox 7"/>
          <p:cNvSpPr txBox="1"/>
          <p:nvPr userDrawn="1"/>
        </p:nvSpPr>
        <p:spPr>
          <a:xfrm>
            <a:off x="2743200" y="6229290"/>
            <a:ext cx="6400800"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Helvetica"/>
                <a:ea typeface="ＭＳ Ｐゴシック"/>
                <a:cs typeface="Helvetica"/>
              </a:rPr>
              <a:t>Copyright ©2022 McGraw-Hill Education. All rights reserved. No reproduction or distribution without the prior written consent of McGraw-Hill Education.</a:t>
            </a:r>
          </a:p>
        </p:txBody>
      </p:sp>
    </p:spTree>
    <p:extLst>
      <p:ext uri="{BB962C8B-B14F-4D97-AF65-F5344CB8AC3E}">
        <p14:creationId xmlns:p14="http://schemas.microsoft.com/office/powerpoint/2010/main" val="2872670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62" r:id="rId3"/>
    <p:sldLayoutId id="2147483758" r:id="rId4"/>
    <p:sldLayoutId id="2147483759" r:id="rId5"/>
    <p:sldLayoutId id="2147483763" r:id="rId6"/>
    <p:sldLayoutId id="2147483764" r:id="rId7"/>
    <p:sldLayoutId id="2147483761" r:id="rId8"/>
    <p:sldLayoutId id="2147483760" r:id="rId9"/>
    <p:sldLayoutId id="2147483765" r:id="rId10"/>
    <p:sldLayoutId id="2147483755" r:id="rId11"/>
    <p:sldLayoutId id="2147483745" r:id="rId12"/>
    <p:sldLayoutId id="2147483746" r:id="rId13"/>
    <p:sldLayoutId id="2147483747" r:id="rId14"/>
    <p:sldLayoutId id="2147483749" r:id="rId15"/>
    <p:sldLayoutId id="2147483748" r:id="rId16"/>
    <p:sldLayoutId id="2147483750" r:id="rId17"/>
    <p:sldLayoutId id="2147483751" r:id="rId18"/>
    <p:sldLayoutId id="2147483752" r:id="rId19"/>
    <p:sldLayoutId id="2147483753" r:id="rId20"/>
    <p:sldLayoutId id="2147483756" r:id="rId21"/>
    <p:sldLayoutId id="2147483757" r:id="rId22"/>
  </p:sldLayoutIdLst>
  <p:hf hdr="0" dt="0"/>
  <p:txStyles>
    <p:titleStyle>
      <a:lvl1pPr algn="ctr" defTabSz="914400" rtl="0" eaLnBrk="1" latinLnBrk="0" hangingPunct="1">
        <a:spcBef>
          <a:spcPct val="0"/>
        </a:spcBef>
        <a:buNone/>
        <a:defRPr sz="4000" kern="1200">
          <a:solidFill>
            <a:srgbClr val="1F4984"/>
          </a:solidFill>
          <a:latin typeface="Helvetica" pitchFamily="34" charset="0"/>
          <a:ea typeface="+mj-ea"/>
          <a:cs typeface="+mj-cs"/>
        </a:defRPr>
      </a:lvl1pPr>
    </p:titleStyle>
    <p:bodyStyle>
      <a:lvl1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3200" kern="1200">
          <a:solidFill>
            <a:schemeClr val="tx1"/>
          </a:solidFill>
          <a:latin typeface="Helvetica"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800" kern="1200">
          <a:solidFill>
            <a:schemeClr val="tx1"/>
          </a:solidFill>
          <a:latin typeface="Helvetica" pitchFamily="34" charset="0"/>
          <a:ea typeface="+mn-ea"/>
          <a:cs typeface="+mn-cs"/>
        </a:defRPr>
      </a:lvl2pPr>
      <a:lvl3pPr marL="11430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400" kern="1200">
          <a:solidFill>
            <a:schemeClr val="tx1"/>
          </a:solidFill>
          <a:latin typeface="Helvetica" pitchFamily="34" charset="0"/>
          <a:ea typeface="+mn-ea"/>
          <a:cs typeface="+mn-cs"/>
        </a:defRPr>
      </a:lvl3pPr>
      <a:lvl4pPr marL="16002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000" kern="1200">
          <a:solidFill>
            <a:schemeClr val="tx1"/>
          </a:solidFill>
          <a:latin typeface="Helvetica" pitchFamily="34" charset="0"/>
          <a:ea typeface="+mn-ea"/>
          <a:cs typeface="+mn-cs"/>
        </a:defRPr>
      </a:lvl4pPr>
      <a:lvl5pPr marL="20574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sz="2000" kern="1200">
          <a:solidFill>
            <a:schemeClr val="tx1"/>
          </a:solidFill>
          <a:latin typeface="Helvetica"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en-US" dirty="0"/>
          </a:p>
        </p:txBody>
      </p:sp>
      <p:sp>
        <p:nvSpPr>
          <p:cNvPr id="5" name="Footer Placeholder 4"/>
          <p:cNvSpPr>
            <a:spLocks noGrp="1"/>
          </p:cNvSpPr>
          <p:nvPr>
            <p:ph type="ftr" sz="quarter" idx="3"/>
          </p:nvPr>
        </p:nvSpPr>
        <p:spPr>
          <a:xfrm>
            <a:off x="3155177" y="644928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en-US" dirty="0"/>
              <a:t>Statistics and Data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60691DE-486E-4A32-88AD-38CD65707634}" type="slidenum">
              <a:rPr lang="en-US" altLang="en-US" smtClean="0"/>
              <a:pPr>
                <a:defRPr/>
              </a:pPr>
              <a:t>‹#›</a:t>
            </a:fld>
            <a:endParaRPr lang="en-US" altLang="en-US" dirty="0"/>
          </a:p>
        </p:txBody>
      </p:sp>
      <p:sp>
        <p:nvSpPr>
          <p:cNvPr id="7" name="Rectangle 21"/>
          <p:cNvSpPr>
            <a:spLocks noChangeArrowheads="1"/>
          </p:cNvSpPr>
          <p:nvPr userDrawn="1"/>
        </p:nvSpPr>
        <p:spPr bwMode="auto">
          <a:xfrm>
            <a:off x="6934200" y="6248400"/>
            <a:ext cx="2133600" cy="457200"/>
          </a:xfrm>
          <a:prstGeom prst="rect">
            <a:avLst/>
          </a:prstGeom>
          <a:noFill/>
          <a:ln w="9525">
            <a:noFill/>
            <a:miter lim="800000"/>
            <a:headEnd/>
            <a:tailEnd/>
          </a:ln>
        </p:spPr>
        <p:txBody>
          <a:bodyPr anchor="b"/>
          <a:lstStyle/>
          <a:p>
            <a:pPr algn="r"/>
            <a:r>
              <a:rPr lang="en-US" sz="1000" dirty="0">
                <a:latin typeface="Helvetica"/>
                <a:cs typeface="Helvetica"/>
              </a:rPr>
              <a:t>2-</a:t>
            </a:r>
            <a:fld id="{66E91E4A-1E28-44FA-BCE4-676641C8B2B1}" type="slidenum">
              <a:rPr lang="en-US" sz="1000">
                <a:latin typeface="Helvetica"/>
                <a:cs typeface="Helvetica"/>
              </a:rPr>
              <a:pPr algn="r"/>
              <a:t>‹#›</a:t>
            </a:fld>
            <a:endParaRPr lang="en-US" sz="1000" dirty="0">
              <a:latin typeface="Helvetica"/>
              <a:cs typeface="Helvetica"/>
            </a:endParaRPr>
          </a:p>
        </p:txBody>
      </p:sp>
      <p:sp>
        <p:nvSpPr>
          <p:cNvPr id="8" name="TextBox 7"/>
          <p:cNvSpPr txBox="1"/>
          <p:nvPr userDrawn="1"/>
        </p:nvSpPr>
        <p:spPr>
          <a:xfrm>
            <a:off x="2743200" y="6229290"/>
            <a:ext cx="6400800" cy="400110"/>
          </a:xfrm>
          <a:prstGeom prst="rect">
            <a:avLst/>
          </a:prstGeom>
          <a:noFill/>
        </p:spPr>
        <p:txBody>
          <a:bodyPr wrap="square" rtlCol="0">
            <a:spAutoFit/>
          </a:bodyPr>
          <a:lstStyle/>
          <a:p>
            <a:pPr algn="ctr"/>
            <a:r>
              <a:rPr lang="en-US" sz="1000" b="0" i="0" kern="1200" dirty="0">
                <a:solidFill>
                  <a:schemeClr val="tx1"/>
                </a:solidFill>
                <a:latin typeface="Helvetica"/>
                <a:ea typeface="ＭＳ Ｐゴシック"/>
                <a:cs typeface="Helvetica"/>
              </a:rPr>
              <a:t>Copyright ©2022 McGraw-Hill Education. All rights reserved. No reproduction or distribution without the prior written consent of McGraw-Hill Education.</a:t>
            </a:r>
          </a:p>
        </p:txBody>
      </p:sp>
    </p:spTree>
    <p:extLst>
      <p:ext uri="{BB962C8B-B14F-4D97-AF65-F5344CB8AC3E}">
        <p14:creationId xmlns:p14="http://schemas.microsoft.com/office/powerpoint/2010/main" val="224019289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12.wmf"/><Relationship Id="rId7" Type="http://schemas.openxmlformats.org/officeDocument/2006/relationships/image" Target="../media/image14.wmf"/><Relationship Id="rId2" Type="http://schemas.openxmlformats.org/officeDocument/2006/relationships/oleObject" Target="../embeddings/oleObject8.bin"/><Relationship Id="rId1" Type="http://schemas.openxmlformats.org/officeDocument/2006/relationships/slideLayout" Target="../slideLayouts/slideLayout6.xml"/><Relationship Id="rId6" Type="http://schemas.openxmlformats.org/officeDocument/2006/relationships/oleObject" Target="../embeddings/oleObject10.bin"/><Relationship Id="rId5" Type="http://schemas.openxmlformats.org/officeDocument/2006/relationships/image" Target="../media/image13.wmf"/><Relationship Id="rId4" Type="http://schemas.openxmlformats.org/officeDocument/2006/relationships/oleObject" Target="../embeddings/oleObject9.bin"/><Relationship Id="rId9" Type="http://schemas.openxmlformats.org/officeDocument/2006/relationships/image" Target="../media/image15.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16.wmf"/><Relationship Id="rId7" Type="http://schemas.openxmlformats.org/officeDocument/2006/relationships/image" Target="../media/image18.wmf"/><Relationship Id="rId2" Type="http://schemas.openxmlformats.org/officeDocument/2006/relationships/oleObject" Target="../embeddings/oleObject12.bin"/><Relationship Id="rId1" Type="http://schemas.openxmlformats.org/officeDocument/2006/relationships/slideLayout" Target="../slideLayouts/slideLayout5.xml"/><Relationship Id="rId6" Type="http://schemas.openxmlformats.org/officeDocument/2006/relationships/oleObject" Target="../embeddings/oleObject14.bin"/><Relationship Id="rId5" Type="http://schemas.openxmlformats.org/officeDocument/2006/relationships/image" Target="../media/image17.wmf"/><Relationship Id="rId4" Type="http://schemas.openxmlformats.org/officeDocument/2006/relationships/oleObject" Target="../embeddings/oleObject13.bin"/><Relationship Id="rId9" Type="http://schemas.openxmlformats.org/officeDocument/2006/relationships/image" Target="../media/image19.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20.wmf"/><Relationship Id="rId7" Type="http://schemas.openxmlformats.org/officeDocument/2006/relationships/image" Target="../media/image22.wmf"/><Relationship Id="rId2" Type="http://schemas.openxmlformats.org/officeDocument/2006/relationships/oleObject" Target="../embeddings/oleObject16.bin"/><Relationship Id="rId1" Type="http://schemas.openxmlformats.org/officeDocument/2006/relationships/slideLayout" Target="../slideLayouts/slideLayout5.xml"/><Relationship Id="rId6" Type="http://schemas.openxmlformats.org/officeDocument/2006/relationships/oleObject" Target="../embeddings/oleObject18.bin"/><Relationship Id="rId5" Type="http://schemas.openxmlformats.org/officeDocument/2006/relationships/image" Target="../media/image21.wmf"/><Relationship Id="rId4" Type="http://schemas.openxmlformats.org/officeDocument/2006/relationships/oleObject" Target="../embeddings/oleObject17.bin"/><Relationship Id="rId9" Type="http://schemas.openxmlformats.org/officeDocument/2006/relationships/image" Target="../media/image23.wmf"/></Relationships>
</file>

<file path=ppt/slides/_rels/slide14.x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6.wmf"/><Relationship Id="rId2" Type="http://schemas.openxmlformats.org/officeDocument/2006/relationships/oleObject" Target="../embeddings/oleObject20.bin"/><Relationship Id="rId1" Type="http://schemas.openxmlformats.org/officeDocument/2006/relationships/slideLayout" Target="../slideLayouts/slideLayout5.xml"/><Relationship Id="rId6" Type="http://schemas.openxmlformats.org/officeDocument/2006/relationships/oleObject" Target="../embeddings/oleObject22.bin"/><Relationship Id="rId5" Type="http://schemas.openxmlformats.org/officeDocument/2006/relationships/image" Target="../media/image25.wmf"/><Relationship Id="rId4" Type="http://schemas.openxmlformats.org/officeDocument/2006/relationships/oleObject" Target="../embeddings/oleObject21.bin"/></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3.bin"/><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24.bin"/><Relationship Id="rId1" Type="http://schemas.openxmlformats.org/officeDocument/2006/relationships/slideLayout" Target="../slideLayouts/slideLayout5.xml"/><Relationship Id="rId5" Type="http://schemas.openxmlformats.org/officeDocument/2006/relationships/image" Target="../media/image29.wmf"/><Relationship Id="rId4" Type="http://schemas.openxmlformats.org/officeDocument/2006/relationships/oleObject" Target="../embeddings/oleObject25.bin"/></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6.bin"/><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36.wmf"/><Relationship Id="rId18" Type="http://schemas.openxmlformats.org/officeDocument/2006/relationships/oleObject" Target="../embeddings/oleObject35.bin"/><Relationship Id="rId26" Type="http://schemas.openxmlformats.org/officeDocument/2006/relationships/oleObject" Target="../embeddings/oleObject39.bin"/><Relationship Id="rId39" Type="http://schemas.openxmlformats.org/officeDocument/2006/relationships/image" Target="../media/image49.wmf"/><Relationship Id="rId3" Type="http://schemas.openxmlformats.org/officeDocument/2006/relationships/image" Target="../media/image31.wmf"/><Relationship Id="rId21" Type="http://schemas.openxmlformats.org/officeDocument/2006/relationships/image" Target="../media/image40.wmf"/><Relationship Id="rId34" Type="http://schemas.openxmlformats.org/officeDocument/2006/relationships/oleObject" Target="../embeddings/oleObject43.bin"/><Relationship Id="rId7" Type="http://schemas.openxmlformats.org/officeDocument/2006/relationships/image" Target="../media/image33.wmf"/><Relationship Id="rId12" Type="http://schemas.openxmlformats.org/officeDocument/2006/relationships/oleObject" Target="../embeddings/oleObject32.bin"/><Relationship Id="rId17" Type="http://schemas.openxmlformats.org/officeDocument/2006/relationships/image" Target="../media/image38.wmf"/><Relationship Id="rId25" Type="http://schemas.openxmlformats.org/officeDocument/2006/relationships/image" Target="../media/image42.wmf"/><Relationship Id="rId33" Type="http://schemas.openxmlformats.org/officeDocument/2006/relationships/image" Target="../media/image46.wmf"/><Relationship Id="rId38" Type="http://schemas.openxmlformats.org/officeDocument/2006/relationships/oleObject" Target="../embeddings/oleObject45.bin"/><Relationship Id="rId2" Type="http://schemas.openxmlformats.org/officeDocument/2006/relationships/oleObject" Target="../embeddings/oleObject27.bin"/><Relationship Id="rId16" Type="http://schemas.openxmlformats.org/officeDocument/2006/relationships/oleObject" Target="../embeddings/oleObject34.bin"/><Relationship Id="rId20" Type="http://schemas.openxmlformats.org/officeDocument/2006/relationships/oleObject" Target="../embeddings/oleObject36.bin"/><Relationship Id="rId29" Type="http://schemas.openxmlformats.org/officeDocument/2006/relationships/image" Target="../media/image44.wmf"/><Relationship Id="rId1" Type="http://schemas.openxmlformats.org/officeDocument/2006/relationships/slideLayout" Target="../slideLayouts/slideLayout2.xml"/><Relationship Id="rId6" Type="http://schemas.openxmlformats.org/officeDocument/2006/relationships/oleObject" Target="../embeddings/oleObject29.bin"/><Relationship Id="rId11" Type="http://schemas.openxmlformats.org/officeDocument/2006/relationships/image" Target="../media/image35.wmf"/><Relationship Id="rId24" Type="http://schemas.openxmlformats.org/officeDocument/2006/relationships/oleObject" Target="../embeddings/oleObject38.bin"/><Relationship Id="rId32" Type="http://schemas.openxmlformats.org/officeDocument/2006/relationships/oleObject" Target="../embeddings/oleObject42.bin"/><Relationship Id="rId37" Type="http://schemas.openxmlformats.org/officeDocument/2006/relationships/image" Target="../media/image48.wmf"/><Relationship Id="rId5" Type="http://schemas.openxmlformats.org/officeDocument/2006/relationships/image" Target="../media/image32.wmf"/><Relationship Id="rId15" Type="http://schemas.openxmlformats.org/officeDocument/2006/relationships/image" Target="../media/image37.wmf"/><Relationship Id="rId23" Type="http://schemas.openxmlformats.org/officeDocument/2006/relationships/image" Target="../media/image41.wmf"/><Relationship Id="rId28" Type="http://schemas.openxmlformats.org/officeDocument/2006/relationships/oleObject" Target="../embeddings/oleObject40.bin"/><Relationship Id="rId36" Type="http://schemas.openxmlformats.org/officeDocument/2006/relationships/oleObject" Target="../embeddings/oleObject44.bin"/><Relationship Id="rId10" Type="http://schemas.openxmlformats.org/officeDocument/2006/relationships/oleObject" Target="../embeddings/oleObject31.bin"/><Relationship Id="rId19" Type="http://schemas.openxmlformats.org/officeDocument/2006/relationships/image" Target="../media/image39.wmf"/><Relationship Id="rId31" Type="http://schemas.openxmlformats.org/officeDocument/2006/relationships/image" Target="../media/image45.wmf"/><Relationship Id="rId4" Type="http://schemas.openxmlformats.org/officeDocument/2006/relationships/oleObject" Target="../embeddings/oleObject28.bin"/><Relationship Id="rId9" Type="http://schemas.openxmlformats.org/officeDocument/2006/relationships/image" Target="../media/image34.wmf"/><Relationship Id="rId14" Type="http://schemas.openxmlformats.org/officeDocument/2006/relationships/oleObject" Target="../embeddings/oleObject33.bin"/><Relationship Id="rId22" Type="http://schemas.openxmlformats.org/officeDocument/2006/relationships/oleObject" Target="../embeddings/oleObject37.bin"/><Relationship Id="rId27" Type="http://schemas.openxmlformats.org/officeDocument/2006/relationships/image" Target="../media/image43.wmf"/><Relationship Id="rId30" Type="http://schemas.openxmlformats.org/officeDocument/2006/relationships/oleObject" Target="../embeddings/oleObject41.bin"/><Relationship Id="rId35" Type="http://schemas.openxmlformats.org/officeDocument/2006/relationships/image" Target="../media/image47.wmf"/></Relationships>
</file>

<file path=ppt/slides/_rels/slide19.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 Id="rId6" Type="http://schemas.openxmlformats.org/officeDocument/2006/relationships/slide" Target="slide55.xml"/><Relationship Id="rId5" Type="http://schemas.openxmlformats.org/officeDocument/2006/relationships/image" Target="../media/image54.tiff"/><Relationship Id="rId4" Type="http://schemas.openxmlformats.org/officeDocument/2006/relationships/image" Target="../media/image5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46.bin"/><Relationship Id="rId1" Type="http://schemas.openxmlformats.org/officeDocument/2006/relationships/slideLayout" Target="../slideLayouts/slideLayout6.xml"/><Relationship Id="rId5" Type="http://schemas.openxmlformats.org/officeDocument/2006/relationships/image" Target="../media/image56.wmf"/><Relationship Id="rId4" Type="http://schemas.openxmlformats.org/officeDocument/2006/relationships/oleObject" Target="../embeddings/oleObject47.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image" Target="../media/image57.wmf"/><Relationship Id="rId7" Type="http://schemas.openxmlformats.org/officeDocument/2006/relationships/image" Target="../media/image59.wmf"/><Relationship Id="rId2" Type="http://schemas.openxmlformats.org/officeDocument/2006/relationships/oleObject" Target="../embeddings/oleObject48.bin"/><Relationship Id="rId1" Type="http://schemas.openxmlformats.org/officeDocument/2006/relationships/slideLayout" Target="../slideLayouts/slideLayout6.xml"/><Relationship Id="rId6" Type="http://schemas.openxmlformats.org/officeDocument/2006/relationships/oleObject" Target="../embeddings/oleObject50.bin"/><Relationship Id="rId5" Type="http://schemas.openxmlformats.org/officeDocument/2006/relationships/image" Target="../media/image58.wmf"/><Relationship Id="rId4" Type="http://schemas.openxmlformats.org/officeDocument/2006/relationships/oleObject" Target="../embeddings/oleObject49.bin"/><Relationship Id="rId9" Type="http://schemas.openxmlformats.org/officeDocument/2006/relationships/image" Target="../media/image60.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66.wmf"/><Relationship Id="rId18" Type="http://schemas.openxmlformats.org/officeDocument/2006/relationships/oleObject" Target="../embeddings/oleObject60.bin"/><Relationship Id="rId3" Type="http://schemas.openxmlformats.org/officeDocument/2006/relationships/image" Target="../media/image61.wmf"/><Relationship Id="rId7" Type="http://schemas.openxmlformats.org/officeDocument/2006/relationships/image" Target="../media/image63.wmf"/><Relationship Id="rId12" Type="http://schemas.openxmlformats.org/officeDocument/2006/relationships/oleObject" Target="../embeddings/oleObject57.bin"/><Relationship Id="rId17" Type="http://schemas.openxmlformats.org/officeDocument/2006/relationships/image" Target="../media/image68.wmf"/><Relationship Id="rId2" Type="http://schemas.openxmlformats.org/officeDocument/2006/relationships/oleObject" Target="../embeddings/oleObject52.bin"/><Relationship Id="rId16" Type="http://schemas.openxmlformats.org/officeDocument/2006/relationships/oleObject" Target="../embeddings/oleObject59.bin"/><Relationship Id="rId1" Type="http://schemas.openxmlformats.org/officeDocument/2006/relationships/slideLayout" Target="../slideLayouts/slideLayout4.xml"/><Relationship Id="rId6" Type="http://schemas.openxmlformats.org/officeDocument/2006/relationships/oleObject" Target="../embeddings/oleObject54.bin"/><Relationship Id="rId11" Type="http://schemas.openxmlformats.org/officeDocument/2006/relationships/image" Target="../media/image65.wmf"/><Relationship Id="rId5" Type="http://schemas.openxmlformats.org/officeDocument/2006/relationships/image" Target="../media/image62.wmf"/><Relationship Id="rId15" Type="http://schemas.openxmlformats.org/officeDocument/2006/relationships/image" Target="../media/image67.wmf"/><Relationship Id="rId10" Type="http://schemas.openxmlformats.org/officeDocument/2006/relationships/oleObject" Target="../embeddings/oleObject56.bin"/><Relationship Id="rId19" Type="http://schemas.openxmlformats.org/officeDocument/2006/relationships/image" Target="../media/image69.wmf"/><Relationship Id="rId4" Type="http://schemas.openxmlformats.org/officeDocument/2006/relationships/oleObject" Target="../embeddings/oleObject53.bin"/><Relationship Id="rId9" Type="http://schemas.openxmlformats.org/officeDocument/2006/relationships/image" Target="../media/image64.wmf"/><Relationship Id="rId14" Type="http://schemas.openxmlformats.org/officeDocument/2006/relationships/oleObject" Target="../embeddings/oleObject58.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image" Target="../media/image70.wmf"/><Relationship Id="rId7" Type="http://schemas.openxmlformats.org/officeDocument/2006/relationships/image" Target="../media/image72.wmf"/><Relationship Id="rId2" Type="http://schemas.openxmlformats.org/officeDocument/2006/relationships/oleObject" Target="../embeddings/oleObject61.bin"/><Relationship Id="rId1" Type="http://schemas.openxmlformats.org/officeDocument/2006/relationships/slideLayout" Target="../slideLayouts/slideLayout5.xml"/><Relationship Id="rId6" Type="http://schemas.openxmlformats.org/officeDocument/2006/relationships/oleObject" Target="../embeddings/oleObject63.bin"/><Relationship Id="rId5" Type="http://schemas.openxmlformats.org/officeDocument/2006/relationships/image" Target="../media/image71.wmf"/><Relationship Id="rId4" Type="http://schemas.openxmlformats.org/officeDocument/2006/relationships/oleObject" Target="../embeddings/oleObject62.bin"/><Relationship Id="rId9" Type="http://schemas.openxmlformats.org/officeDocument/2006/relationships/image" Target="../media/image7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79.wmf"/><Relationship Id="rId18" Type="http://schemas.openxmlformats.org/officeDocument/2006/relationships/oleObject" Target="../embeddings/oleObject73.bin"/><Relationship Id="rId3" Type="http://schemas.openxmlformats.org/officeDocument/2006/relationships/image" Target="../media/image74.wmf"/><Relationship Id="rId7" Type="http://schemas.openxmlformats.org/officeDocument/2006/relationships/image" Target="../media/image76.wmf"/><Relationship Id="rId12" Type="http://schemas.openxmlformats.org/officeDocument/2006/relationships/oleObject" Target="../embeddings/oleObject70.bin"/><Relationship Id="rId17" Type="http://schemas.openxmlformats.org/officeDocument/2006/relationships/image" Target="../media/image81.wmf"/><Relationship Id="rId2" Type="http://schemas.openxmlformats.org/officeDocument/2006/relationships/oleObject" Target="../embeddings/oleObject65.bin"/><Relationship Id="rId16" Type="http://schemas.openxmlformats.org/officeDocument/2006/relationships/oleObject" Target="../embeddings/oleObject72.bin"/><Relationship Id="rId1" Type="http://schemas.openxmlformats.org/officeDocument/2006/relationships/slideLayout" Target="../slideLayouts/slideLayout4.xml"/><Relationship Id="rId6" Type="http://schemas.openxmlformats.org/officeDocument/2006/relationships/oleObject" Target="../embeddings/oleObject67.bin"/><Relationship Id="rId11" Type="http://schemas.openxmlformats.org/officeDocument/2006/relationships/image" Target="../media/image78.wmf"/><Relationship Id="rId5" Type="http://schemas.openxmlformats.org/officeDocument/2006/relationships/image" Target="../media/image75.wmf"/><Relationship Id="rId15" Type="http://schemas.openxmlformats.org/officeDocument/2006/relationships/image" Target="../media/image80.wmf"/><Relationship Id="rId10" Type="http://schemas.openxmlformats.org/officeDocument/2006/relationships/oleObject" Target="../embeddings/oleObject69.bin"/><Relationship Id="rId19" Type="http://schemas.openxmlformats.org/officeDocument/2006/relationships/image" Target="../media/image82.wmf"/><Relationship Id="rId4" Type="http://schemas.openxmlformats.org/officeDocument/2006/relationships/oleObject" Target="../embeddings/oleObject66.bin"/><Relationship Id="rId9" Type="http://schemas.openxmlformats.org/officeDocument/2006/relationships/image" Target="../media/image77.wmf"/><Relationship Id="rId14" Type="http://schemas.openxmlformats.org/officeDocument/2006/relationships/oleObject" Target="../embeddings/oleObject71.bin"/></Relationships>
</file>

<file path=ppt/slides/_rels/slide31.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image" Target="../media/image8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74.bin"/><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92.wmf"/><Relationship Id="rId18" Type="http://schemas.openxmlformats.org/officeDocument/2006/relationships/oleObject" Target="../embeddings/oleObject83.bin"/><Relationship Id="rId26" Type="http://schemas.openxmlformats.org/officeDocument/2006/relationships/oleObject" Target="../embeddings/oleObject87.bin"/><Relationship Id="rId39" Type="http://schemas.openxmlformats.org/officeDocument/2006/relationships/image" Target="../media/image105.wmf"/><Relationship Id="rId3" Type="http://schemas.openxmlformats.org/officeDocument/2006/relationships/image" Target="../media/image87.wmf"/><Relationship Id="rId21" Type="http://schemas.openxmlformats.org/officeDocument/2006/relationships/image" Target="../media/image96.wmf"/><Relationship Id="rId34" Type="http://schemas.openxmlformats.org/officeDocument/2006/relationships/oleObject" Target="../embeddings/oleObject91.bin"/><Relationship Id="rId42" Type="http://schemas.openxmlformats.org/officeDocument/2006/relationships/oleObject" Target="../embeddings/oleObject95.bin"/><Relationship Id="rId47" Type="http://schemas.openxmlformats.org/officeDocument/2006/relationships/image" Target="../media/image109.wmf"/><Relationship Id="rId50" Type="http://schemas.openxmlformats.org/officeDocument/2006/relationships/oleObject" Target="../embeddings/oleObject99.bin"/><Relationship Id="rId7" Type="http://schemas.openxmlformats.org/officeDocument/2006/relationships/image" Target="../media/image89.wmf"/><Relationship Id="rId12" Type="http://schemas.openxmlformats.org/officeDocument/2006/relationships/oleObject" Target="../embeddings/oleObject80.bin"/><Relationship Id="rId17" Type="http://schemas.openxmlformats.org/officeDocument/2006/relationships/image" Target="../media/image94.wmf"/><Relationship Id="rId25" Type="http://schemas.openxmlformats.org/officeDocument/2006/relationships/image" Target="../media/image98.wmf"/><Relationship Id="rId33" Type="http://schemas.openxmlformats.org/officeDocument/2006/relationships/image" Target="../media/image102.wmf"/><Relationship Id="rId38" Type="http://schemas.openxmlformats.org/officeDocument/2006/relationships/oleObject" Target="../embeddings/oleObject93.bin"/><Relationship Id="rId46" Type="http://schemas.openxmlformats.org/officeDocument/2006/relationships/oleObject" Target="../embeddings/oleObject97.bin"/><Relationship Id="rId2" Type="http://schemas.openxmlformats.org/officeDocument/2006/relationships/oleObject" Target="../embeddings/oleObject75.bin"/><Relationship Id="rId16" Type="http://schemas.openxmlformats.org/officeDocument/2006/relationships/oleObject" Target="../embeddings/oleObject82.bin"/><Relationship Id="rId20" Type="http://schemas.openxmlformats.org/officeDocument/2006/relationships/oleObject" Target="../embeddings/oleObject84.bin"/><Relationship Id="rId29" Type="http://schemas.openxmlformats.org/officeDocument/2006/relationships/image" Target="../media/image100.wmf"/><Relationship Id="rId41" Type="http://schemas.openxmlformats.org/officeDocument/2006/relationships/image" Target="../media/image106.wmf"/><Relationship Id="rId1" Type="http://schemas.openxmlformats.org/officeDocument/2006/relationships/slideLayout" Target="../slideLayouts/slideLayout2.xml"/><Relationship Id="rId6" Type="http://schemas.openxmlformats.org/officeDocument/2006/relationships/oleObject" Target="../embeddings/oleObject77.bin"/><Relationship Id="rId11" Type="http://schemas.openxmlformats.org/officeDocument/2006/relationships/image" Target="../media/image91.wmf"/><Relationship Id="rId24" Type="http://schemas.openxmlformats.org/officeDocument/2006/relationships/oleObject" Target="../embeddings/oleObject86.bin"/><Relationship Id="rId32" Type="http://schemas.openxmlformats.org/officeDocument/2006/relationships/oleObject" Target="../embeddings/oleObject90.bin"/><Relationship Id="rId37" Type="http://schemas.openxmlformats.org/officeDocument/2006/relationships/image" Target="../media/image104.wmf"/><Relationship Id="rId40" Type="http://schemas.openxmlformats.org/officeDocument/2006/relationships/oleObject" Target="../embeddings/oleObject94.bin"/><Relationship Id="rId45" Type="http://schemas.openxmlformats.org/officeDocument/2006/relationships/image" Target="../media/image108.wmf"/><Relationship Id="rId53" Type="http://schemas.openxmlformats.org/officeDocument/2006/relationships/image" Target="../media/image112.wmf"/><Relationship Id="rId5" Type="http://schemas.openxmlformats.org/officeDocument/2006/relationships/image" Target="../media/image88.wmf"/><Relationship Id="rId15" Type="http://schemas.openxmlformats.org/officeDocument/2006/relationships/image" Target="../media/image93.wmf"/><Relationship Id="rId23" Type="http://schemas.openxmlformats.org/officeDocument/2006/relationships/image" Target="../media/image97.wmf"/><Relationship Id="rId28" Type="http://schemas.openxmlformats.org/officeDocument/2006/relationships/oleObject" Target="../embeddings/oleObject88.bin"/><Relationship Id="rId36" Type="http://schemas.openxmlformats.org/officeDocument/2006/relationships/oleObject" Target="../embeddings/oleObject92.bin"/><Relationship Id="rId49" Type="http://schemas.openxmlformats.org/officeDocument/2006/relationships/image" Target="../media/image110.wmf"/><Relationship Id="rId10" Type="http://schemas.openxmlformats.org/officeDocument/2006/relationships/oleObject" Target="../embeddings/oleObject79.bin"/><Relationship Id="rId19" Type="http://schemas.openxmlformats.org/officeDocument/2006/relationships/image" Target="../media/image95.wmf"/><Relationship Id="rId31" Type="http://schemas.openxmlformats.org/officeDocument/2006/relationships/image" Target="../media/image101.wmf"/><Relationship Id="rId44" Type="http://schemas.openxmlformats.org/officeDocument/2006/relationships/oleObject" Target="../embeddings/oleObject96.bin"/><Relationship Id="rId52" Type="http://schemas.openxmlformats.org/officeDocument/2006/relationships/oleObject" Target="../embeddings/oleObject100.bin"/><Relationship Id="rId4" Type="http://schemas.openxmlformats.org/officeDocument/2006/relationships/oleObject" Target="../embeddings/oleObject76.bin"/><Relationship Id="rId9" Type="http://schemas.openxmlformats.org/officeDocument/2006/relationships/image" Target="../media/image90.wmf"/><Relationship Id="rId14" Type="http://schemas.openxmlformats.org/officeDocument/2006/relationships/oleObject" Target="../embeddings/oleObject81.bin"/><Relationship Id="rId22" Type="http://schemas.openxmlformats.org/officeDocument/2006/relationships/oleObject" Target="../embeddings/oleObject85.bin"/><Relationship Id="rId27" Type="http://schemas.openxmlformats.org/officeDocument/2006/relationships/image" Target="../media/image99.wmf"/><Relationship Id="rId30" Type="http://schemas.openxmlformats.org/officeDocument/2006/relationships/oleObject" Target="../embeddings/oleObject89.bin"/><Relationship Id="rId35" Type="http://schemas.openxmlformats.org/officeDocument/2006/relationships/image" Target="../media/image103.wmf"/><Relationship Id="rId43" Type="http://schemas.openxmlformats.org/officeDocument/2006/relationships/image" Target="../media/image107.wmf"/><Relationship Id="rId48" Type="http://schemas.openxmlformats.org/officeDocument/2006/relationships/oleObject" Target="../embeddings/oleObject98.bin"/><Relationship Id="rId8" Type="http://schemas.openxmlformats.org/officeDocument/2006/relationships/oleObject" Target="../embeddings/oleObject78.bin"/><Relationship Id="rId51" Type="http://schemas.openxmlformats.org/officeDocument/2006/relationships/image" Target="../media/image111.wmf"/></Relationships>
</file>

<file path=ppt/slides/_rels/slide39.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13.tif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image" Target="../media/image115.tiff"/><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image" Target="../media/image117.tiff"/></Relationships>
</file>

<file path=ppt/slides/_rels/slide43.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oleObject" Target="../embeddings/oleObject101.bin"/><Relationship Id="rId1" Type="http://schemas.openxmlformats.org/officeDocument/2006/relationships/slideLayout" Target="../slideLayouts/slideLayout5.xml"/><Relationship Id="rId5" Type="http://schemas.openxmlformats.org/officeDocument/2006/relationships/image" Target="../media/image119.wmf"/><Relationship Id="rId4" Type="http://schemas.openxmlformats.org/officeDocument/2006/relationships/oleObject" Target="../embeddings/oleObject102.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oleObject" Target="../embeddings/oleObject103.bin"/><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21.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image" Target="../media/image122.tiff"/><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image" Target="../media/image12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oleObject" Target="../embeddings/oleObject4.bin"/><Relationship Id="rId5" Type="http://schemas.openxmlformats.org/officeDocument/2006/relationships/image" Target="../media/image6.wmf"/><Relationship Id="rId4"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5.bin"/><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6.bin"/><Relationship Id="rId1" Type="http://schemas.openxmlformats.org/officeDocument/2006/relationships/slideLayout" Target="../slideLayouts/slideLayout5.xml"/><Relationship Id="rId5" Type="http://schemas.openxmlformats.org/officeDocument/2006/relationships/image" Target="../media/image11.wmf"/><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50D9-9633-4CF2-B896-57023971E624}"/>
              </a:ext>
            </a:extLst>
          </p:cNvPr>
          <p:cNvSpPr>
            <a:spLocks noGrp="1"/>
          </p:cNvSpPr>
          <p:nvPr>
            <p:ph type="ctrTitle"/>
          </p:nvPr>
        </p:nvSpPr>
        <p:spPr>
          <a:xfrm>
            <a:off x="3276600" y="762000"/>
            <a:ext cx="5260975" cy="2312988"/>
          </a:xfrm>
        </p:spPr>
        <p:txBody>
          <a:bodyPr>
            <a:normAutofit/>
          </a:bodyPr>
          <a:lstStyle/>
          <a:p>
            <a:r>
              <a:rPr lang="en-US" sz="9600" noProof="0" dirty="0">
                <a:solidFill>
                  <a:schemeClr val="accent5">
                    <a:lumMod val="50000"/>
                  </a:schemeClr>
                </a:solidFill>
                <a:latin typeface="+mn-lt"/>
              </a:rPr>
              <a:t>13</a:t>
            </a:r>
            <a:br>
              <a:rPr lang="en-US" sz="9600" noProof="0" dirty="0">
                <a:solidFill>
                  <a:srgbClr val="009C9E"/>
                </a:solidFill>
                <a:latin typeface="+mn-lt"/>
              </a:rPr>
            </a:br>
            <a:r>
              <a:rPr lang="en-US" dirty="0">
                <a:latin typeface="+mn-lt"/>
              </a:rPr>
              <a:t>Analysis of Variance</a:t>
            </a:r>
            <a:endParaRPr lang="en-US" noProof="0" dirty="0">
              <a:latin typeface="+mn-lt"/>
            </a:endParaRPr>
          </a:p>
        </p:txBody>
      </p:sp>
      <p:sp>
        <p:nvSpPr>
          <p:cNvPr id="3" name="Subtitle 2">
            <a:extLst>
              <a:ext uri="{FF2B5EF4-FFF2-40B4-BE49-F238E27FC236}">
                <a16:creationId xmlns:a16="http://schemas.microsoft.com/office/drawing/2014/main" id="{D358D616-0E7C-4917-A258-F706FE6A0513}"/>
              </a:ext>
            </a:extLst>
          </p:cNvPr>
          <p:cNvSpPr>
            <a:spLocks noGrp="1"/>
          </p:cNvSpPr>
          <p:nvPr>
            <p:ph type="subTitle" idx="1"/>
          </p:nvPr>
        </p:nvSpPr>
        <p:spPr>
          <a:xfrm>
            <a:off x="3273424" y="3657600"/>
            <a:ext cx="5260976" cy="990600"/>
          </a:xfrm>
        </p:spPr>
        <p:txBody>
          <a:bodyPr>
            <a:normAutofit/>
          </a:bodyPr>
          <a:lstStyle/>
          <a:p>
            <a:pPr algn="ctr">
              <a:spcBef>
                <a:spcPts val="0"/>
              </a:spcBef>
            </a:pPr>
            <a:r>
              <a:rPr lang="en-US" noProof="0" dirty="0">
                <a:solidFill>
                  <a:srgbClr val="1F4984"/>
                </a:solidFill>
                <a:latin typeface="+mn-lt"/>
              </a:rPr>
              <a:t>Business Statistics:</a:t>
            </a:r>
          </a:p>
          <a:p>
            <a:pPr algn="ctr">
              <a:spcBef>
                <a:spcPts val="0"/>
              </a:spcBef>
            </a:pPr>
            <a:r>
              <a:rPr lang="en-US" noProof="0" dirty="0">
                <a:solidFill>
                  <a:srgbClr val="1F4984"/>
                </a:solidFill>
                <a:latin typeface="+mn-lt"/>
              </a:rPr>
              <a:t>Communicating with Numbers, 4e</a:t>
            </a:r>
          </a:p>
        </p:txBody>
      </p:sp>
      <p:sp>
        <p:nvSpPr>
          <p:cNvPr id="6" name="Content Placeholder 5">
            <a:extLst>
              <a:ext uri="{FF2B5EF4-FFF2-40B4-BE49-F238E27FC236}">
                <a16:creationId xmlns:a16="http://schemas.microsoft.com/office/drawing/2014/main" id="{0C3B385C-6C0A-4A31-9C9E-378A8E1C86F9}"/>
              </a:ext>
            </a:extLst>
          </p:cNvPr>
          <p:cNvSpPr>
            <a:spLocks noGrp="1"/>
          </p:cNvSpPr>
          <p:nvPr>
            <p:ph sz="quarter" idx="13"/>
          </p:nvPr>
        </p:nvSpPr>
        <p:spPr>
          <a:xfrm>
            <a:off x="2971800" y="4876800"/>
            <a:ext cx="5715000" cy="457200"/>
          </a:xfrm>
        </p:spPr>
        <p:txBody>
          <a:bodyPr>
            <a:normAutofit/>
          </a:bodyPr>
          <a:lstStyle/>
          <a:p>
            <a:pPr marL="0" indent="0" algn="ctr">
              <a:buNone/>
            </a:pPr>
            <a:r>
              <a:rPr lang="en-US" sz="2200" noProof="0" dirty="0">
                <a:latin typeface="+mn-lt"/>
              </a:rPr>
              <a:t>By Sanjiv </a:t>
            </a:r>
            <a:r>
              <a:rPr lang="en-US" sz="2200" noProof="0" dirty="0" err="1">
                <a:latin typeface="+mn-lt"/>
              </a:rPr>
              <a:t>Jaggia</a:t>
            </a:r>
            <a:r>
              <a:rPr lang="en-US" sz="2200" noProof="0" dirty="0">
                <a:latin typeface="+mn-lt"/>
              </a:rPr>
              <a:t> and Alison Kelly</a:t>
            </a:r>
          </a:p>
        </p:txBody>
      </p:sp>
      <p:sp>
        <p:nvSpPr>
          <p:cNvPr id="7" name="Content Placeholder 6">
            <a:extLst>
              <a:ext uri="{FF2B5EF4-FFF2-40B4-BE49-F238E27FC236}">
                <a16:creationId xmlns:a16="http://schemas.microsoft.com/office/drawing/2014/main" id="{7A6F3DEC-092C-4F42-81C7-9D767079F7F0}"/>
              </a:ext>
            </a:extLst>
          </p:cNvPr>
          <p:cNvSpPr>
            <a:spLocks noGrp="1"/>
          </p:cNvSpPr>
          <p:nvPr>
            <p:ph sz="quarter" idx="14"/>
          </p:nvPr>
        </p:nvSpPr>
        <p:spPr/>
        <p:txBody>
          <a:bodyPr>
            <a:normAutofit fontScale="25000" lnSpcReduction="20000"/>
          </a:bodyPr>
          <a:lstStyle/>
          <a:p>
            <a:pPr marL="0" indent="0" algn="ctr">
              <a:lnSpc>
                <a:spcPct val="120000"/>
              </a:lnSpc>
              <a:buNone/>
            </a:pPr>
            <a:r>
              <a:rPr lang="en-US" dirty="0">
                <a:latin typeface="+mn-lt"/>
              </a:rPr>
              <a:t>Copyright 2022 © McGraw Hill LLC. All rights reserved. No reproduction or distribution without the prior written consent of McGraw Hill LLC.</a:t>
            </a:r>
            <a:endParaRPr lang="en-US" noProof="0" dirty="0">
              <a:latin typeface="+mn-lt"/>
            </a:endParaRPr>
          </a:p>
        </p:txBody>
      </p:sp>
    </p:spTree>
    <p:extLst>
      <p:ext uri="{BB962C8B-B14F-4D97-AF65-F5344CB8AC3E}">
        <p14:creationId xmlns:p14="http://schemas.microsoft.com/office/powerpoint/2010/main" val="69578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A1B2-03E8-49B5-AE5F-8C40A98C75B3}"/>
              </a:ext>
            </a:extLst>
          </p:cNvPr>
          <p:cNvSpPr>
            <a:spLocks noGrp="1"/>
          </p:cNvSpPr>
          <p:nvPr>
            <p:ph type="title"/>
          </p:nvPr>
        </p:nvSpPr>
        <p:spPr/>
        <p:txBody>
          <a:bodyPr/>
          <a:lstStyle/>
          <a:p>
            <a:r>
              <a:rPr lang="en-IN" dirty="0"/>
              <a:t>13.1 One-Way ANOVA Test </a:t>
            </a:r>
            <a:r>
              <a:rPr lang="en-IN" sz="1000" dirty="0"/>
              <a:t>7</a:t>
            </a:r>
            <a:endParaRPr lang="en-IN" dirty="0"/>
          </a:p>
        </p:txBody>
      </p:sp>
      <p:sp>
        <p:nvSpPr>
          <p:cNvPr id="3" name="Content Placeholder 2">
            <a:extLst>
              <a:ext uri="{FF2B5EF4-FFF2-40B4-BE49-F238E27FC236}">
                <a16:creationId xmlns:a16="http://schemas.microsoft.com/office/drawing/2014/main" id="{FE9080B4-F202-402E-B51B-9F5039E87BB4}"/>
              </a:ext>
            </a:extLst>
          </p:cNvPr>
          <p:cNvSpPr>
            <a:spLocks noGrp="1"/>
          </p:cNvSpPr>
          <p:nvPr>
            <p:ph idx="1"/>
          </p:nvPr>
        </p:nvSpPr>
        <p:spPr>
          <a:xfrm>
            <a:off x="457200" y="1600202"/>
            <a:ext cx="8229600" cy="723274"/>
          </a:xfrm>
        </p:spPr>
        <p:txBody>
          <a:bodyPr/>
          <a:lstStyle/>
          <a:p>
            <a:pPr marL="0" indent="0">
              <a:buNone/>
            </a:pPr>
            <a:r>
              <a:rPr lang="en-US" sz="1800" dirty="0">
                <a:latin typeface="+mn-lt"/>
              </a:rPr>
              <a:t>First compute </a:t>
            </a:r>
            <a:r>
              <a:rPr lang="en-US" sz="1800" i="1" dirty="0">
                <a:latin typeface="+mn-lt"/>
              </a:rPr>
              <a:t>S</a:t>
            </a:r>
            <a:r>
              <a:rPr lang="en-US" sz="100" i="1" dirty="0">
                <a:latin typeface="+mn-lt"/>
              </a:rPr>
              <a:t> </a:t>
            </a:r>
            <a:r>
              <a:rPr lang="en-US" sz="1800" i="1" dirty="0" err="1">
                <a:latin typeface="+mn-lt"/>
              </a:rPr>
              <a:t>S</a:t>
            </a:r>
            <a:r>
              <a:rPr lang="en-US" sz="100" i="1" dirty="0">
                <a:latin typeface="+mn-lt"/>
              </a:rPr>
              <a:t> </a:t>
            </a:r>
            <a:r>
              <a:rPr lang="en-US" sz="1800" i="1" dirty="0">
                <a:latin typeface="+mn-lt"/>
              </a:rPr>
              <a:t>T</a:t>
            </a:r>
            <a:r>
              <a:rPr lang="en-US" sz="100" i="1" dirty="0">
                <a:latin typeface="+mn-lt"/>
              </a:rPr>
              <a:t> </a:t>
            </a:r>
            <a:r>
              <a:rPr lang="en-US" sz="1800" i="1" dirty="0">
                <a:latin typeface="+mn-lt"/>
              </a:rPr>
              <a:t>R.</a:t>
            </a:r>
          </a:p>
          <a:p>
            <a:pPr marL="292608" indent="-292608">
              <a:lnSpc>
                <a:spcPct val="90000"/>
              </a:lnSpc>
            </a:pPr>
            <a:r>
              <a:rPr lang="en-US" sz="1800" dirty="0"/>
              <a:t>Sum of squares to due treatments (between-treatments).</a:t>
            </a:r>
            <a:endParaRPr lang="en-IN" sz="1800" dirty="0"/>
          </a:p>
        </p:txBody>
      </p:sp>
      <p:sp>
        <p:nvSpPr>
          <p:cNvPr id="4" name="Content Placeholder 3">
            <a:extLst>
              <a:ext uri="{FF2B5EF4-FFF2-40B4-BE49-F238E27FC236}">
                <a16:creationId xmlns:a16="http://schemas.microsoft.com/office/drawing/2014/main" id="{367AC7EF-7BB6-490F-982A-B87719B450EB}"/>
              </a:ext>
            </a:extLst>
          </p:cNvPr>
          <p:cNvSpPr>
            <a:spLocks noGrp="1"/>
          </p:cNvSpPr>
          <p:nvPr>
            <p:ph idx="10"/>
          </p:nvPr>
        </p:nvSpPr>
        <p:spPr>
          <a:xfrm>
            <a:off x="457200" y="2452141"/>
            <a:ext cx="457200" cy="410982"/>
          </a:xfrm>
        </p:spPr>
        <p:txBody>
          <a:bodyPr>
            <a:noAutofit/>
          </a:bodyPr>
          <a:lstStyle/>
          <a:p>
            <a:pPr marL="292608" indent="-292608"/>
            <a:r>
              <a:rPr lang="en-US" sz="1800" i="1" dirty="0"/>
              <a:t> </a:t>
            </a:r>
            <a:endParaRPr lang="en-IN" sz="1800" i="1" dirty="0"/>
          </a:p>
        </p:txBody>
      </p:sp>
      <p:graphicFrame>
        <p:nvGraphicFramePr>
          <p:cNvPr id="15" name="Object 14">
            <a:extLst>
              <a:ext uri="{FF2B5EF4-FFF2-40B4-BE49-F238E27FC236}">
                <a16:creationId xmlns:a16="http://schemas.microsoft.com/office/drawing/2014/main" id="{6C73CDBD-7D6B-4931-B948-884D37EAC632}"/>
              </a:ext>
            </a:extLst>
          </p:cNvPr>
          <p:cNvGraphicFramePr>
            <a:graphicFrameLocks noChangeAspect="1"/>
          </p:cNvGraphicFramePr>
          <p:nvPr>
            <p:extLst>
              <p:ext uri="{D42A27DB-BD31-4B8C-83A1-F6EECF244321}">
                <p14:modId xmlns:p14="http://schemas.microsoft.com/office/powerpoint/2010/main" val="1032821770"/>
              </p:ext>
            </p:extLst>
          </p:nvPr>
        </p:nvGraphicFramePr>
        <p:xfrm>
          <a:off x="900113" y="2349500"/>
          <a:ext cx="1976437" cy="574675"/>
        </p:xfrm>
        <a:graphic>
          <a:graphicData uri="http://schemas.openxmlformats.org/presentationml/2006/ole">
            <mc:AlternateContent xmlns:mc="http://schemas.openxmlformats.org/markup-compatibility/2006">
              <mc:Choice xmlns:v="urn:schemas-microsoft-com:vml" Requires="v">
                <p:oleObj name="Equation" r:id="rId2" imgW="2273040" imgH="660240" progId="Equation.DSMT4">
                  <p:embed/>
                </p:oleObj>
              </mc:Choice>
              <mc:Fallback>
                <p:oleObj name="Equation" r:id="rId2" imgW="2273040" imgH="660240" progId="Equation.DSMT4">
                  <p:embed/>
                  <p:pic>
                    <p:nvPicPr>
                      <p:cNvPr id="0" name=""/>
                      <p:cNvPicPr/>
                      <p:nvPr/>
                    </p:nvPicPr>
                    <p:blipFill>
                      <a:blip r:embed="rId3"/>
                      <a:stretch>
                        <a:fillRect/>
                      </a:stretch>
                    </p:blipFill>
                    <p:spPr>
                      <a:xfrm>
                        <a:off x="900113" y="2349500"/>
                        <a:ext cx="1976437" cy="57467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8CCCEC7-61AB-4606-95AF-71E7E4EABE44}"/>
              </a:ext>
            </a:extLst>
          </p:cNvPr>
          <p:cNvSpPr>
            <a:spLocks noGrp="1"/>
          </p:cNvSpPr>
          <p:nvPr>
            <p:ph idx="11"/>
          </p:nvPr>
        </p:nvSpPr>
        <p:spPr>
          <a:xfrm>
            <a:off x="457200" y="3003031"/>
            <a:ext cx="427220" cy="324788"/>
          </a:xfrm>
        </p:spPr>
        <p:txBody>
          <a:bodyPr>
            <a:normAutofit lnSpcReduction="10000"/>
          </a:bodyPr>
          <a:lstStyle/>
          <a:p>
            <a:pPr marL="292608" indent="-292608">
              <a:lnSpc>
                <a:spcPct val="90000"/>
              </a:lnSpc>
            </a:pPr>
            <a:r>
              <a:rPr lang="en-US" sz="1800" dirty="0"/>
              <a:t> </a:t>
            </a:r>
            <a:endParaRPr lang="en-IN" sz="1800" dirty="0"/>
          </a:p>
        </p:txBody>
      </p:sp>
      <p:graphicFrame>
        <p:nvGraphicFramePr>
          <p:cNvPr id="16" name="Object 15">
            <a:extLst>
              <a:ext uri="{FF2B5EF4-FFF2-40B4-BE49-F238E27FC236}">
                <a16:creationId xmlns:a16="http://schemas.microsoft.com/office/drawing/2014/main" id="{FC3A4CDE-E532-42C1-A839-0BD09AD3B681}"/>
              </a:ext>
            </a:extLst>
          </p:cNvPr>
          <p:cNvGraphicFramePr>
            <a:graphicFrameLocks noChangeAspect="1"/>
          </p:cNvGraphicFramePr>
          <p:nvPr>
            <p:extLst>
              <p:ext uri="{D42A27DB-BD31-4B8C-83A1-F6EECF244321}">
                <p14:modId xmlns:p14="http://schemas.microsoft.com/office/powerpoint/2010/main" val="2948013643"/>
              </p:ext>
            </p:extLst>
          </p:nvPr>
        </p:nvGraphicFramePr>
        <p:xfrm>
          <a:off x="854075" y="3028950"/>
          <a:ext cx="203200" cy="304800"/>
        </p:xfrm>
        <a:graphic>
          <a:graphicData uri="http://schemas.openxmlformats.org/presentationml/2006/ole">
            <mc:AlternateContent xmlns:mc="http://schemas.openxmlformats.org/markup-compatibility/2006">
              <mc:Choice xmlns:v="urn:schemas-microsoft-com:vml" Requires="v">
                <p:oleObj name="Equation" r:id="rId4" imgW="203040" imgH="304560" progId="Equation.DSMT4">
                  <p:embed/>
                </p:oleObj>
              </mc:Choice>
              <mc:Fallback>
                <p:oleObj name="Equation" r:id="rId4" imgW="203040" imgH="304560" progId="Equation.DSMT4">
                  <p:embed/>
                  <p:pic>
                    <p:nvPicPr>
                      <p:cNvPr id="0" name=""/>
                      <p:cNvPicPr/>
                      <p:nvPr/>
                    </p:nvPicPr>
                    <p:blipFill>
                      <a:blip r:embed="rId5"/>
                      <a:stretch>
                        <a:fillRect/>
                      </a:stretch>
                    </p:blipFill>
                    <p:spPr>
                      <a:xfrm>
                        <a:off x="854075" y="3028950"/>
                        <a:ext cx="203200" cy="3048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B8C12D3E-C83D-4A25-A93F-72D6E1370714}"/>
              </a:ext>
            </a:extLst>
          </p:cNvPr>
          <p:cNvSpPr>
            <a:spLocks noGrp="1"/>
          </p:cNvSpPr>
          <p:nvPr>
            <p:ph idx="12"/>
          </p:nvPr>
        </p:nvSpPr>
        <p:spPr>
          <a:xfrm>
            <a:off x="1143000" y="2997404"/>
            <a:ext cx="7543800" cy="324789"/>
          </a:xfrm>
        </p:spPr>
        <p:txBody>
          <a:bodyPr>
            <a:normAutofit fontScale="55000" lnSpcReduction="20000"/>
          </a:bodyPr>
          <a:lstStyle/>
          <a:p>
            <a:pPr marL="0" indent="0">
              <a:buNone/>
            </a:pPr>
            <a:r>
              <a:rPr lang="en-US" dirty="0"/>
              <a:t>is the sample mean of the </a:t>
            </a:r>
            <a:r>
              <a:rPr lang="en-US" i="1" dirty="0"/>
              <a:t>i</a:t>
            </a:r>
            <a:r>
              <a:rPr lang="en-US" dirty="0"/>
              <a:t>th sample, </a:t>
            </a:r>
            <a:r>
              <a:rPr lang="en-US" i="1" dirty="0"/>
              <a:t>c</a:t>
            </a:r>
            <a:r>
              <a:rPr lang="en-US" dirty="0"/>
              <a:t> is the number of treatments, </a:t>
            </a:r>
            <a:r>
              <a:rPr lang="en-US" i="1" dirty="0" err="1"/>
              <a:t>n</a:t>
            </a:r>
            <a:r>
              <a:rPr lang="en-US" i="1" baseline="-25000" dirty="0" err="1"/>
              <a:t>i</a:t>
            </a:r>
            <a:r>
              <a:rPr lang="en-US" i="1" dirty="0"/>
              <a:t> </a:t>
            </a:r>
            <a:r>
              <a:rPr lang="en-US" dirty="0"/>
              <a:t>is the</a:t>
            </a:r>
            <a:endParaRPr lang="en-IN" baseline="-25000" dirty="0"/>
          </a:p>
        </p:txBody>
      </p:sp>
      <p:sp>
        <p:nvSpPr>
          <p:cNvPr id="7" name="Content Placeholder 6">
            <a:extLst>
              <a:ext uri="{FF2B5EF4-FFF2-40B4-BE49-F238E27FC236}">
                <a16:creationId xmlns:a16="http://schemas.microsoft.com/office/drawing/2014/main" id="{963863E8-1325-458D-809F-37A82E9CCE25}"/>
              </a:ext>
            </a:extLst>
          </p:cNvPr>
          <p:cNvSpPr>
            <a:spLocks noGrp="1"/>
          </p:cNvSpPr>
          <p:nvPr>
            <p:ph idx="13"/>
          </p:nvPr>
        </p:nvSpPr>
        <p:spPr>
          <a:xfrm>
            <a:off x="487180" y="3370290"/>
            <a:ext cx="3551420" cy="392243"/>
          </a:xfrm>
        </p:spPr>
        <p:txBody>
          <a:bodyPr>
            <a:normAutofit/>
          </a:bodyPr>
          <a:lstStyle/>
          <a:p>
            <a:pPr marL="292608" indent="0">
              <a:buNone/>
            </a:pPr>
            <a:r>
              <a:rPr lang="en-US" sz="1800" dirty="0"/>
              <a:t>sample size in the </a:t>
            </a:r>
            <a:r>
              <a:rPr lang="en-US" sz="1800" i="1" dirty="0" err="1"/>
              <a:t>i</a:t>
            </a:r>
            <a:r>
              <a:rPr lang="en-US" sz="1800" dirty="0" err="1"/>
              <a:t>th</a:t>
            </a:r>
            <a:r>
              <a:rPr lang="en-US" sz="1800" dirty="0"/>
              <a:t> sample.</a:t>
            </a:r>
            <a:endParaRPr lang="en-IN" sz="1800" dirty="0"/>
          </a:p>
        </p:txBody>
      </p:sp>
      <p:sp>
        <p:nvSpPr>
          <p:cNvPr id="8" name="Content Placeholder 7">
            <a:extLst>
              <a:ext uri="{FF2B5EF4-FFF2-40B4-BE49-F238E27FC236}">
                <a16:creationId xmlns:a16="http://schemas.microsoft.com/office/drawing/2014/main" id="{FE983587-195A-4E15-9E9F-263F65CBC9A0}"/>
              </a:ext>
            </a:extLst>
          </p:cNvPr>
          <p:cNvSpPr>
            <a:spLocks noGrp="1"/>
          </p:cNvSpPr>
          <p:nvPr>
            <p:ph idx="14"/>
          </p:nvPr>
        </p:nvSpPr>
        <p:spPr>
          <a:xfrm>
            <a:off x="487180" y="3812501"/>
            <a:ext cx="8199620" cy="714531"/>
          </a:xfrm>
        </p:spPr>
        <p:txBody>
          <a:bodyPr/>
          <a:lstStyle/>
          <a:p>
            <a:pPr marL="0" indent="0">
              <a:buNone/>
            </a:pPr>
            <a:r>
              <a:rPr lang="en-US" sz="2000" dirty="0"/>
              <a:t>Then compute </a:t>
            </a:r>
            <a:r>
              <a:rPr lang="en-US" sz="2000" i="1" dirty="0"/>
              <a:t>M</a:t>
            </a:r>
            <a:r>
              <a:rPr lang="en-US" sz="100" i="1" dirty="0"/>
              <a:t> </a:t>
            </a:r>
            <a:r>
              <a:rPr lang="en-US" sz="2000" i="1" dirty="0"/>
              <a:t>S</a:t>
            </a:r>
            <a:r>
              <a:rPr lang="en-US" sz="100" i="1" dirty="0"/>
              <a:t> </a:t>
            </a:r>
            <a:r>
              <a:rPr lang="en-US" sz="2000" i="1" dirty="0"/>
              <a:t>T</a:t>
            </a:r>
            <a:r>
              <a:rPr lang="en-US" sz="100" i="1" dirty="0"/>
              <a:t> </a:t>
            </a:r>
            <a:r>
              <a:rPr lang="en-US" sz="2000" i="1" dirty="0"/>
              <a:t>R</a:t>
            </a:r>
            <a:r>
              <a:rPr lang="en-US" sz="2000" dirty="0"/>
              <a:t>.</a:t>
            </a:r>
            <a:endParaRPr lang="en-US" sz="2000" i="1" dirty="0"/>
          </a:p>
          <a:p>
            <a:pPr marL="292608" indent="-292608">
              <a:lnSpc>
                <a:spcPct val="90000"/>
              </a:lnSpc>
            </a:pPr>
            <a:r>
              <a:rPr lang="en-US" sz="1800" dirty="0"/>
              <a:t>Mean square for treatments.</a:t>
            </a:r>
            <a:endParaRPr lang="en-IN" sz="1800" dirty="0"/>
          </a:p>
        </p:txBody>
      </p:sp>
      <p:sp>
        <p:nvSpPr>
          <p:cNvPr id="9" name="Content Placeholder 8">
            <a:extLst>
              <a:ext uri="{FF2B5EF4-FFF2-40B4-BE49-F238E27FC236}">
                <a16:creationId xmlns:a16="http://schemas.microsoft.com/office/drawing/2014/main" id="{78EEFAFB-A432-4FD6-B846-E8F681CB9B88}"/>
              </a:ext>
            </a:extLst>
          </p:cNvPr>
          <p:cNvSpPr>
            <a:spLocks noGrp="1"/>
          </p:cNvSpPr>
          <p:nvPr>
            <p:ph idx="15"/>
          </p:nvPr>
        </p:nvSpPr>
        <p:spPr>
          <a:xfrm>
            <a:off x="473440" y="4589491"/>
            <a:ext cx="3543924" cy="312294"/>
          </a:xfrm>
        </p:spPr>
        <p:txBody>
          <a:bodyPr>
            <a:noAutofit/>
          </a:bodyPr>
          <a:lstStyle/>
          <a:p>
            <a:pPr marL="292608" indent="-292608">
              <a:lnSpc>
                <a:spcPct val="90000"/>
              </a:lnSpc>
            </a:pPr>
            <a:r>
              <a:rPr lang="en-US" sz="1800" dirty="0"/>
              <a:t>Between-treatments estimate of</a:t>
            </a:r>
            <a:endParaRPr lang="en-IN" sz="1800" dirty="0"/>
          </a:p>
        </p:txBody>
      </p:sp>
      <p:graphicFrame>
        <p:nvGraphicFramePr>
          <p:cNvPr id="17" name="Object 16">
            <a:extLst>
              <a:ext uri="{FF2B5EF4-FFF2-40B4-BE49-F238E27FC236}">
                <a16:creationId xmlns:a16="http://schemas.microsoft.com/office/drawing/2014/main" id="{1A5028AF-9711-4B26-B984-3699D422642A}"/>
              </a:ext>
            </a:extLst>
          </p:cNvPr>
          <p:cNvGraphicFramePr>
            <a:graphicFrameLocks noChangeAspect="1"/>
          </p:cNvGraphicFramePr>
          <p:nvPr>
            <p:extLst>
              <p:ext uri="{D42A27DB-BD31-4B8C-83A1-F6EECF244321}">
                <p14:modId xmlns:p14="http://schemas.microsoft.com/office/powerpoint/2010/main" val="497133615"/>
              </p:ext>
            </p:extLst>
          </p:nvPr>
        </p:nvGraphicFramePr>
        <p:xfrm>
          <a:off x="4038600" y="4597400"/>
          <a:ext cx="241300" cy="279400"/>
        </p:xfrm>
        <a:graphic>
          <a:graphicData uri="http://schemas.openxmlformats.org/presentationml/2006/ole">
            <mc:AlternateContent xmlns:mc="http://schemas.openxmlformats.org/markup-compatibility/2006">
              <mc:Choice xmlns:v="urn:schemas-microsoft-com:vml" Requires="v">
                <p:oleObj name="Equation" r:id="rId6" imgW="241200" imgH="279360" progId="Equation.DSMT4">
                  <p:embed/>
                </p:oleObj>
              </mc:Choice>
              <mc:Fallback>
                <p:oleObj name="Equation" r:id="rId6" imgW="241200" imgH="279360" progId="Equation.DSMT4">
                  <p:embed/>
                  <p:pic>
                    <p:nvPicPr>
                      <p:cNvPr id="0" name=""/>
                      <p:cNvPicPr/>
                      <p:nvPr/>
                    </p:nvPicPr>
                    <p:blipFill>
                      <a:blip r:embed="rId7"/>
                      <a:stretch>
                        <a:fillRect/>
                      </a:stretch>
                    </p:blipFill>
                    <p:spPr>
                      <a:xfrm>
                        <a:off x="4038600" y="4597400"/>
                        <a:ext cx="241300" cy="27940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CF1C5147-090B-4E3D-AB74-E9DB66DE36E4}"/>
              </a:ext>
            </a:extLst>
          </p:cNvPr>
          <p:cNvSpPr>
            <a:spLocks noGrp="1"/>
          </p:cNvSpPr>
          <p:nvPr>
            <p:ph idx="16"/>
          </p:nvPr>
        </p:nvSpPr>
        <p:spPr>
          <a:xfrm>
            <a:off x="473440" y="5060431"/>
            <a:ext cx="470940" cy="336030"/>
          </a:xfrm>
        </p:spPr>
        <p:txBody>
          <a:bodyPr>
            <a:normAutofit lnSpcReduction="10000"/>
          </a:bodyPr>
          <a:lstStyle/>
          <a:p>
            <a:pPr marL="292608" indent="-292608">
              <a:lnSpc>
                <a:spcPct val="90000"/>
              </a:lnSpc>
            </a:pPr>
            <a:r>
              <a:rPr lang="en-US" sz="1800" dirty="0"/>
              <a:t> </a:t>
            </a:r>
            <a:endParaRPr lang="en-IN" sz="1800" dirty="0"/>
          </a:p>
        </p:txBody>
      </p:sp>
      <p:graphicFrame>
        <p:nvGraphicFramePr>
          <p:cNvPr id="18" name="Object 17">
            <a:extLst>
              <a:ext uri="{FF2B5EF4-FFF2-40B4-BE49-F238E27FC236}">
                <a16:creationId xmlns:a16="http://schemas.microsoft.com/office/drawing/2014/main" id="{DDAC5C59-4DBF-46BC-8493-EEC00AC3C259}"/>
              </a:ext>
            </a:extLst>
          </p:cNvPr>
          <p:cNvGraphicFramePr>
            <a:graphicFrameLocks noChangeAspect="1"/>
          </p:cNvGraphicFramePr>
          <p:nvPr>
            <p:extLst>
              <p:ext uri="{D42A27DB-BD31-4B8C-83A1-F6EECF244321}">
                <p14:modId xmlns:p14="http://schemas.microsoft.com/office/powerpoint/2010/main" val="2235391149"/>
              </p:ext>
            </p:extLst>
          </p:nvPr>
        </p:nvGraphicFramePr>
        <p:xfrm>
          <a:off x="854075" y="4968875"/>
          <a:ext cx="1298575" cy="512763"/>
        </p:xfrm>
        <a:graphic>
          <a:graphicData uri="http://schemas.openxmlformats.org/presentationml/2006/ole">
            <mc:AlternateContent xmlns:mc="http://schemas.openxmlformats.org/markup-compatibility/2006">
              <mc:Choice xmlns:v="urn:schemas-microsoft-com:vml" Requires="v">
                <p:oleObj name="Equation" r:id="rId8" imgW="1447560" imgH="571320" progId="Equation.DSMT4">
                  <p:embed/>
                </p:oleObj>
              </mc:Choice>
              <mc:Fallback>
                <p:oleObj name="Equation" r:id="rId8" imgW="1447560" imgH="571320" progId="Equation.DSMT4">
                  <p:embed/>
                  <p:pic>
                    <p:nvPicPr>
                      <p:cNvPr id="0" name=""/>
                      <p:cNvPicPr/>
                      <p:nvPr/>
                    </p:nvPicPr>
                    <p:blipFill>
                      <a:blip r:embed="rId9"/>
                      <a:stretch>
                        <a:fillRect/>
                      </a:stretch>
                    </p:blipFill>
                    <p:spPr>
                      <a:xfrm>
                        <a:off x="854075" y="4968875"/>
                        <a:ext cx="1298575" cy="512763"/>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F4595FA4-D523-4C9B-9DD7-E07EBC7BA39F}"/>
              </a:ext>
            </a:extLst>
          </p:cNvPr>
          <p:cNvSpPr>
            <a:spLocks noGrp="1"/>
          </p:cNvSpPr>
          <p:nvPr>
            <p:ph sz="quarter" idx="17"/>
          </p:nvPr>
        </p:nvSpPr>
        <p:spPr>
          <a:xfrm>
            <a:off x="487180" y="5546362"/>
            <a:ext cx="8428220" cy="434714"/>
          </a:xfrm>
        </p:spPr>
        <p:txBody>
          <a:bodyPr>
            <a:noAutofit/>
          </a:bodyPr>
          <a:lstStyle/>
          <a:p>
            <a:pPr marL="0" indent="0">
              <a:buNone/>
            </a:pPr>
            <a:r>
              <a:rPr lang="en-US" sz="1800" dirty="0">
                <a:latin typeface="+mn-lt"/>
              </a:rPr>
              <a:t>To determine if </a:t>
            </a:r>
            <a:r>
              <a:rPr lang="en-US" sz="1800" i="1" dirty="0">
                <a:latin typeface="+mn-lt"/>
              </a:rPr>
              <a:t>M</a:t>
            </a:r>
            <a:r>
              <a:rPr lang="en-US" sz="100" i="1" dirty="0">
                <a:latin typeface="+mn-lt"/>
              </a:rPr>
              <a:t> </a:t>
            </a:r>
            <a:r>
              <a:rPr lang="en-US" sz="1800" i="1" dirty="0">
                <a:latin typeface="+mn-lt"/>
              </a:rPr>
              <a:t>S</a:t>
            </a:r>
            <a:r>
              <a:rPr lang="en-US" sz="100" i="1" dirty="0">
                <a:latin typeface="+mn-lt"/>
              </a:rPr>
              <a:t> </a:t>
            </a:r>
            <a:r>
              <a:rPr lang="en-US" sz="1800" i="1" dirty="0">
                <a:latin typeface="+mn-lt"/>
              </a:rPr>
              <a:t>T</a:t>
            </a:r>
            <a:r>
              <a:rPr lang="en-US" sz="100" i="1" dirty="0">
                <a:latin typeface="+mn-lt"/>
              </a:rPr>
              <a:t> </a:t>
            </a:r>
            <a:r>
              <a:rPr lang="en-US" sz="1800" i="1" dirty="0">
                <a:latin typeface="+mn-lt"/>
              </a:rPr>
              <a:t>R</a:t>
            </a:r>
            <a:r>
              <a:rPr lang="en-US" sz="1800" dirty="0">
                <a:latin typeface="+mn-lt"/>
              </a:rPr>
              <a:t> is large, we need to compare it to the variability due to chance.</a:t>
            </a:r>
            <a:endParaRPr lang="en-IN" sz="1800" dirty="0">
              <a:latin typeface="+mn-lt"/>
            </a:endParaRPr>
          </a:p>
        </p:txBody>
      </p:sp>
    </p:spTree>
    <p:extLst>
      <p:ext uri="{BB962C8B-B14F-4D97-AF65-F5344CB8AC3E}">
        <p14:creationId xmlns:p14="http://schemas.microsoft.com/office/powerpoint/2010/main" val="300174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9AE0-9040-4930-A01D-C2E7C45C561E}"/>
              </a:ext>
            </a:extLst>
          </p:cNvPr>
          <p:cNvSpPr>
            <a:spLocks noGrp="1"/>
          </p:cNvSpPr>
          <p:nvPr>
            <p:ph type="title"/>
          </p:nvPr>
        </p:nvSpPr>
        <p:spPr/>
        <p:txBody>
          <a:bodyPr/>
          <a:lstStyle/>
          <a:p>
            <a:r>
              <a:rPr lang="en-IN" dirty="0"/>
              <a:t>13.1 One-Way ANOVA Test </a:t>
            </a:r>
            <a:r>
              <a:rPr lang="en-IN" sz="1000" dirty="0"/>
              <a:t>8</a:t>
            </a:r>
            <a:endParaRPr lang="en-IN" dirty="0"/>
          </a:p>
        </p:txBody>
      </p:sp>
      <p:sp>
        <p:nvSpPr>
          <p:cNvPr id="3" name="Content Placeholder 2">
            <a:extLst>
              <a:ext uri="{FF2B5EF4-FFF2-40B4-BE49-F238E27FC236}">
                <a16:creationId xmlns:a16="http://schemas.microsoft.com/office/drawing/2014/main" id="{56A595A1-CB82-4037-88D1-9266B6B1C7A0}"/>
              </a:ext>
            </a:extLst>
          </p:cNvPr>
          <p:cNvSpPr>
            <a:spLocks noGrp="1"/>
          </p:cNvSpPr>
          <p:nvPr>
            <p:ph idx="1"/>
          </p:nvPr>
        </p:nvSpPr>
        <p:spPr>
          <a:xfrm>
            <a:off x="457200" y="1600201"/>
            <a:ext cx="8229600" cy="393491"/>
          </a:xfrm>
        </p:spPr>
        <p:txBody>
          <a:bodyPr>
            <a:normAutofit/>
          </a:bodyPr>
          <a:lstStyle/>
          <a:p>
            <a:pPr marL="292608" indent="-292608">
              <a:lnSpc>
                <a:spcPct val="90000"/>
              </a:lnSpc>
            </a:pPr>
            <a:r>
              <a:rPr lang="en-US" sz="2000" dirty="0">
                <a:latin typeface="Helvetica" pitchFamily="2" charset="0"/>
              </a:rPr>
              <a:t>Example: introductory case.</a:t>
            </a:r>
            <a:endParaRPr lang="en-IN" sz="2000" dirty="0"/>
          </a:p>
        </p:txBody>
      </p:sp>
      <p:sp>
        <p:nvSpPr>
          <p:cNvPr id="4" name="Content Placeholder 3">
            <a:extLst>
              <a:ext uri="{FF2B5EF4-FFF2-40B4-BE49-F238E27FC236}">
                <a16:creationId xmlns:a16="http://schemas.microsoft.com/office/drawing/2014/main" id="{38474354-D274-4B20-98B1-8CA815183DBF}"/>
              </a:ext>
            </a:extLst>
          </p:cNvPr>
          <p:cNvSpPr>
            <a:spLocks noGrp="1"/>
          </p:cNvSpPr>
          <p:nvPr>
            <p:ph idx="10"/>
          </p:nvPr>
        </p:nvSpPr>
        <p:spPr>
          <a:xfrm>
            <a:off x="457200" y="2156084"/>
            <a:ext cx="502170" cy="362264"/>
          </a:xfrm>
        </p:spPr>
        <p:txBody>
          <a:bodyPr>
            <a:noAutofit/>
          </a:bodyPr>
          <a:lstStyle/>
          <a:p>
            <a:pPr marL="292608" indent="-292608">
              <a:lnSpc>
                <a:spcPct val="90000"/>
              </a:lnSpc>
            </a:pPr>
            <a:r>
              <a:rPr lang="en-US" sz="2000" dirty="0"/>
              <a:t> </a:t>
            </a:r>
            <a:endParaRPr lang="en-IN" sz="2000" dirty="0"/>
          </a:p>
        </p:txBody>
      </p:sp>
      <p:graphicFrame>
        <p:nvGraphicFramePr>
          <p:cNvPr id="11" name="Object 10">
            <a:extLst>
              <a:ext uri="{FF2B5EF4-FFF2-40B4-BE49-F238E27FC236}">
                <a16:creationId xmlns:a16="http://schemas.microsoft.com/office/drawing/2014/main" id="{C237EE1E-5832-4919-8749-A62D4C162595}"/>
              </a:ext>
            </a:extLst>
          </p:cNvPr>
          <p:cNvGraphicFramePr>
            <a:graphicFrameLocks noChangeAspect="1"/>
          </p:cNvGraphicFramePr>
          <p:nvPr>
            <p:extLst>
              <p:ext uri="{D42A27DB-BD31-4B8C-83A1-F6EECF244321}">
                <p14:modId xmlns:p14="http://schemas.microsoft.com/office/powerpoint/2010/main" val="3995743845"/>
              </p:ext>
            </p:extLst>
          </p:nvPr>
        </p:nvGraphicFramePr>
        <p:xfrm>
          <a:off x="925513" y="2171700"/>
          <a:ext cx="3048000" cy="330200"/>
        </p:xfrm>
        <a:graphic>
          <a:graphicData uri="http://schemas.openxmlformats.org/presentationml/2006/ole">
            <mc:AlternateContent xmlns:mc="http://schemas.openxmlformats.org/markup-compatibility/2006">
              <mc:Choice xmlns:v="urn:schemas-microsoft-com:vml" Requires="v">
                <p:oleObj name="Equation" r:id="rId2" imgW="3047760" imgH="330120" progId="Equation.DSMT4">
                  <p:embed/>
                </p:oleObj>
              </mc:Choice>
              <mc:Fallback>
                <p:oleObj name="Equation" r:id="rId2" imgW="3047760" imgH="330120" progId="Equation.DSMT4">
                  <p:embed/>
                  <p:pic>
                    <p:nvPicPr>
                      <p:cNvPr id="0" name=""/>
                      <p:cNvPicPr/>
                      <p:nvPr/>
                    </p:nvPicPr>
                    <p:blipFill>
                      <a:blip r:embed="rId3"/>
                      <a:stretch>
                        <a:fillRect/>
                      </a:stretch>
                    </p:blipFill>
                    <p:spPr>
                      <a:xfrm>
                        <a:off x="925513" y="2171700"/>
                        <a:ext cx="3048000" cy="3302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9EC258E7-B5C4-48C6-BCBB-F0DBB209DC3C}"/>
              </a:ext>
            </a:extLst>
          </p:cNvPr>
          <p:cNvSpPr>
            <a:spLocks noGrp="1"/>
          </p:cNvSpPr>
          <p:nvPr>
            <p:ph idx="11"/>
          </p:nvPr>
        </p:nvSpPr>
        <p:spPr>
          <a:xfrm>
            <a:off x="457200" y="2575810"/>
            <a:ext cx="7543800" cy="452203"/>
          </a:xfrm>
        </p:spPr>
        <p:txBody>
          <a:bodyPr>
            <a:normAutofit/>
          </a:bodyPr>
          <a:lstStyle/>
          <a:p>
            <a:pPr marL="292608" indent="-292608">
              <a:lnSpc>
                <a:spcPct val="90000"/>
              </a:lnSpc>
            </a:pPr>
            <a:r>
              <a:rPr lang="en-US" sz="2000" i="1" dirty="0"/>
              <a:t>n</a:t>
            </a:r>
            <a:r>
              <a:rPr lang="en-US" sz="2000" baseline="-25000" dirty="0"/>
              <a:t>1</a:t>
            </a:r>
            <a:r>
              <a:rPr lang="en-US" sz="2000" dirty="0"/>
              <a:t> = </a:t>
            </a:r>
            <a:r>
              <a:rPr lang="en-US" sz="2000" i="1" dirty="0"/>
              <a:t>n</a:t>
            </a:r>
            <a:r>
              <a:rPr lang="en-US" sz="2000" baseline="-25000" dirty="0"/>
              <a:t>2</a:t>
            </a:r>
            <a:r>
              <a:rPr lang="en-US" sz="2000" dirty="0"/>
              <a:t> = </a:t>
            </a:r>
            <a:r>
              <a:rPr lang="en-US" sz="2000" i="1" dirty="0"/>
              <a:t>n</a:t>
            </a:r>
            <a:r>
              <a:rPr lang="en-US" sz="2000" baseline="-25000" dirty="0"/>
              <a:t>3</a:t>
            </a:r>
            <a:r>
              <a:rPr lang="en-US" sz="2000" dirty="0"/>
              <a:t> = 10, </a:t>
            </a:r>
            <a:r>
              <a:rPr lang="en-US" sz="2000" i="1" dirty="0" err="1"/>
              <a:t>n</a:t>
            </a:r>
            <a:r>
              <a:rPr lang="en-US" sz="2000" i="1" baseline="-25000" dirty="0" err="1"/>
              <a:t>T</a:t>
            </a:r>
            <a:r>
              <a:rPr lang="en-US" sz="2000" dirty="0"/>
              <a:t> = 30, </a:t>
            </a:r>
            <a:r>
              <a:rPr lang="en-US" sz="2000" i="1" dirty="0"/>
              <a:t>c</a:t>
            </a:r>
            <a:r>
              <a:rPr lang="en-US" sz="2000" dirty="0"/>
              <a:t> = 3.</a:t>
            </a:r>
            <a:endParaRPr lang="en-IN" sz="2000" baseline="-25000" dirty="0"/>
          </a:p>
        </p:txBody>
      </p:sp>
      <p:sp>
        <p:nvSpPr>
          <p:cNvPr id="6" name="Content Placeholder 5">
            <a:extLst>
              <a:ext uri="{FF2B5EF4-FFF2-40B4-BE49-F238E27FC236}">
                <a16:creationId xmlns:a16="http://schemas.microsoft.com/office/drawing/2014/main" id="{7609346D-27ED-469A-B73B-69DC24E479F5}"/>
              </a:ext>
            </a:extLst>
          </p:cNvPr>
          <p:cNvSpPr>
            <a:spLocks noGrp="1"/>
          </p:cNvSpPr>
          <p:nvPr>
            <p:ph idx="12"/>
          </p:nvPr>
        </p:nvSpPr>
        <p:spPr>
          <a:xfrm>
            <a:off x="457200" y="3351551"/>
            <a:ext cx="442210" cy="382249"/>
          </a:xfrm>
        </p:spPr>
        <p:txBody>
          <a:bodyPr>
            <a:normAutofit/>
          </a:bodyPr>
          <a:lstStyle/>
          <a:p>
            <a:pPr marL="292608" indent="-292608">
              <a:lnSpc>
                <a:spcPct val="90000"/>
              </a:lnSpc>
            </a:pPr>
            <a:r>
              <a:rPr lang="en-US" sz="2000" dirty="0"/>
              <a:t> </a:t>
            </a:r>
            <a:endParaRPr lang="en-IN" sz="2000" dirty="0"/>
          </a:p>
        </p:txBody>
      </p:sp>
      <p:graphicFrame>
        <p:nvGraphicFramePr>
          <p:cNvPr id="12" name="Object 11">
            <a:extLst>
              <a:ext uri="{FF2B5EF4-FFF2-40B4-BE49-F238E27FC236}">
                <a16:creationId xmlns:a16="http://schemas.microsoft.com/office/drawing/2014/main" id="{2B05C51A-6B98-46BB-870A-EAC66F4C2345}"/>
              </a:ext>
            </a:extLst>
          </p:cNvPr>
          <p:cNvGraphicFramePr>
            <a:graphicFrameLocks noChangeAspect="1"/>
          </p:cNvGraphicFramePr>
          <p:nvPr>
            <p:extLst>
              <p:ext uri="{D42A27DB-BD31-4B8C-83A1-F6EECF244321}">
                <p14:modId xmlns:p14="http://schemas.microsoft.com/office/powerpoint/2010/main" val="4172086040"/>
              </p:ext>
            </p:extLst>
          </p:nvPr>
        </p:nvGraphicFramePr>
        <p:xfrm>
          <a:off x="1074738" y="3130550"/>
          <a:ext cx="4610100" cy="825500"/>
        </p:xfrm>
        <a:graphic>
          <a:graphicData uri="http://schemas.openxmlformats.org/presentationml/2006/ole">
            <mc:AlternateContent xmlns:mc="http://schemas.openxmlformats.org/markup-compatibility/2006">
              <mc:Choice xmlns:v="urn:schemas-microsoft-com:vml" Requires="v">
                <p:oleObj name="Equation" r:id="rId4" imgW="4609800" imgH="825480" progId="Equation.DSMT4">
                  <p:embed/>
                </p:oleObj>
              </mc:Choice>
              <mc:Fallback>
                <p:oleObj name="Equation" r:id="rId4" imgW="4609800" imgH="825480" progId="Equation.DSMT4">
                  <p:embed/>
                  <p:pic>
                    <p:nvPicPr>
                      <p:cNvPr id="0" name=""/>
                      <p:cNvPicPr/>
                      <p:nvPr/>
                    </p:nvPicPr>
                    <p:blipFill>
                      <a:blip r:embed="rId5"/>
                      <a:stretch>
                        <a:fillRect/>
                      </a:stretch>
                    </p:blipFill>
                    <p:spPr>
                      <a:xfrm>
                        <a:off x="1074738" y="3130550"/>
                        <a:ext cx="4610100" cy="8255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51FDF7AD-56E2-4EAE-82ED-3AC5BA0CA86A}"/>
              </a:ext>
            </a:extLst>
          </p:cNvPr>
          <p:cNvSpPr>
            <a:spLocks noGrp="1"/>
          </p:cNvSpPr>
          <p:nvPr>
            <p:ph idx="13"/>
          </p:nvPr>
        </p:nvSpPr>
        <p:spPr>
          <a:xfrm>
            <a:off x="487180" y="4295930"/>
            <a:ext cx="442210" cy="412230"/>
          </a:xfrm>
        </p:spPr>
        <p:txBody>
          <a:bodyPr>
            <a:normAutofit/>
          </a:bodyPr>
          <a:lstStyle/>
          <a:p>
            <a:pPr marL="292608" indent="-292608">
              <a:lnSpc>
                <a:spcPct val="90000"/>
              </a:lnSpc>
            </a:pPr>
            <a:r>
              <a:rPr lang="en-US" sz="2000" dirty="0"/>
              <a:t> </a:t>
            </a:r>
            <a:endParaRPr lang="en-IN" sz="2000" dirty="0"/>
          </a:p>
        </p:txBody>
      </p:sp>
      <p:graphicFrame>
        <p:nvGraphicFramePr>
          <p:cNvPr id="13" name="Object 12">
            <a:extLst>
              <a:ext uri="{FF2B5EF4-FFF2-40B4-BE49-F238E27FC236}">
                <a16:creationId xmlns:a16="http://schemas.microsoft.com/office/drawing/2014/main" id="{8F1E6444-A6D0-4914-8C8E-172822B5AD70}"/>
              </a:ext>
            </a:extLst>
          </p:cNvPr>
          <p:cNvGraphicFramePr>
            <a:graphicFrameLocks noChangeAspect="1"/>
          </p:cNvGraphicFramePr>
          <p:nvPr>
            <p:extLst>
              <p:ext uri="{D42A27DB-BD31-4B8C-83A1-F6EECF244321}">
                <p14:modId xmlns:p14="http://schemas.microsoft.com/office/powerpoint/2010/main" val="2651145855"/>
              </p:ext>
            </p:extLst>
          </p:nvPr>
        </p:nvGraphicFramePr>
        <p:xfrm>
          <a:off x="1023938" y="4073525"/>
          <a:ext cx="7594600" cy="736600"/>
        </p:xfrm>
        <a:graphic>
          <a:graphicData uri="http://schemas.openxmlformats.org/presentationml/2006/ole">
            <mc:AlternateContent xmlns:mc="http://schemas.openxmlformats.org/markup-compatibility/2006">
              <mc:Choice xmlns:v="urn:schemas-microsoft-com:vml" Requires="v">
                <p:oleObj name="Equation" r:id="rId6" imgW="7594560" imgH="736560" progId="Equation.DSMT4">
                  <p:embed/>
                </p:oleObj>
              </mc:Choice>
              <mc:Fallback>
                <p:oleObj name="Equation" r:id="rId6" imgW="7594560" imgH="736560" progId="Equation.DSMT4">
                  <p:embed/>
                  <p:pic>
                    <p:nvPicPr>
                      <p:cNvPr id="0" name=""/>
                      <p:cNvPicPr/>
                      <p:nvPr/>
                    </p:nvPicPr>
                    <p:blipFill>
                      <a:blip r:embed="rId7"/>
                      <a:stretch>
                        <a:fillRect/>
                      </a:stretch>
                    </p:blipFill>
                    <p:spPr>
                      <a:xfrm>
                        <a:off x="1023938" y="4073525"/>
                        <a:ext cx="7594600" cy="7366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FE71CDA4-B7F0-4FBE-8D0D-7A3E11DC7436}"/>
              </a:ext>
            </a:extLst>
          </p:cNvPr>
          <p:cNvSpPr>
            <a:spLocks noGrp="1"/>
          </p:cNvSpPr>
          <p:nvPr>
            <p:ph idx="14"/>
          </p:nvPr>
        </p:nvSpPr>
        <p:spPr>
          <a:xfrm>
            <a:off x="487180" y="5029200"/>
            <a:ext cx="562131" cy="397239"/>
          </a:xfrm>
        </p:spPr>
        <p:txBody>
          <a:bodyPr>
            <a:normAutofit/>
          </a:bodyPr>
          <a:lstStyle/>
          <a:p>
            <a:pPr marL="292608" indent="-292608">
              <a:lnSpc>
                <a:spcPct val="90000"/>
              </a:lnSpc>
            </a:pPr>
            <a:r>
              <a:rPr lang="en-US" sz="2000" dirty="0"/>
              <a:t> </a:t>
            </a:r>
            <a:endParaRPr lang="en-IN" sz="2000" dirty="0"/>
          </a:p>
        </p:txBody>
      </p:sp>
      <p:graphicFrame>
        <p:nvGraphicFramePr>
          <p:cNvPr id="14" name="Object 13">
            <a:extLst>
              <a:ext uri="{FF2B5EF4-FFF2-40B4-BE49-F238E27FC236}">
                <a16:creationId xmlns:a16="http://schemas.microsoft.com/office/drawing/2014/main" id="{427552E4-0378-4689-B425-78D757C2060F}"/>
              </a:ext>
            </a:extLst>
          </p:cNvPr>
          <p:cNvGraphicFramePr>
            <a:graphicFrameLocks noChangeAspect="1"/>
          </p:cNvGraphicFramePr>
          <p:nvPr>
            <p:extLst>
              <p:ext uri="{D42A27DB-BD31-4B8C-83A1-F6EECF244321}">
                <p14:modId xmlns:p14="http://schemas.microsoft.com/office/powerpoint/2010/main" val="252522008"/>
              </p:ext>
            </p:extLst>
          </p:nvPr>
        </p:nvGraphicFramePr>
        <p:xfrm>
          <a:off x="1019175" y="4900613"/>
          <a:ext cx="3263900" cy="622300"/>
        </p:xfrm>
        <a:graphic>
          <a:graphicData uri="http://schemas.openxmlformats.org/presentationml/2006/ole">
            <mc:AlternateContent xmlns:mc="http://schemas.openxmlformats.org/markup-compatibility/2006">
              <mc:Choice xmlns:v="urn:schemas-microsoft-com:vml" Requires="v">
                <p:oleObj name="Equation" r:id="rId8" imgW="3263760" imgH="622080" progId="Equation.DSMT4">
                  <p:embed/>
                </p:oleObj>
              </mc:Choice>
              <mc:Fallback>
                <p:oleObj name="Equation" r:id="rId8" imgW="3263760" imgH="622080" progId="Equation.DSMT4">
                  <p:embed/>
                  <p:pic>
                    <p:nvPicPr>
                      <p:cNvPr id="0" name=""/>
                      <p:cNvPicPr/>
                      <p:nvPr/>
                    </p:nvPicPr>
                    <p:blipFill>
                      <a:blip r:embed="rId9"/>
                      <a:stretch>
                        <a:fillRect/>
                      </a:stretch>
                    </p:blipFill>
                    <p:spPr>
                      <a:xfrm>
                        <a:off x="1019175" y="4900613"/>
                        <a:ext cx="3263900" cy="622300"/>
                      </a:xfrm>
                      <a:prstGeom prst="rect">
                        <a:avLst/>
                      </a:prstGeom>
                    </p:spPr>
                  </p:pic>
                </p:oleObj>
              </mc:Fallback>
            </mc:AlternateContent>
          </a:graphicData>
        </a:graphic>
      </p:graphicFrame>
    </p:spTree>
    <p:extLst>
      <p:ext uri="{BB962C8B-B14F-4D97-AF65-F5344CB8AC3E}">
        <p14:creationId xmlns:p14="http://schemas.microsoft.com/office/powerpoint/2010/main" val="1743535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37C8-C722-43F8-BEF2-7EFA45CA9F3D}"/>
              </a:ext>
            </a:extLst>
          </p:cNvPr>
          <p:cNvSpPr>
            <a:spLocks noGrp="1"/>
          </p:cNvSpPr>
          <p:nvPr>
            <p:ph type="title"/>
          </p:nvPr>
        </p:nvSpPr>
        <p:spPr/>
        <p:txBody>
          <a:bodyPr/>
          <a:lstStyle/>
          <a:p>
            <a:r>
              <a:rPr lang="en-IN" dirty="0"/>
              <a:t>13.1 One-Way ANOVA Test </a:t>
            </a:r>
            <a:r>
              <a:rPr lang="en-IN" sz="1000" dirty="0"/>
              <a:t>9</a:t>
            </a:r>
            <a:endParaRPr lang="en-IN" dirty="0"/>
          </a:p>
        </p:txBody>
      </p:sp>
      <p:sp>
        <p:nvSpPr>
          <p:cNvPr id="3" name="Content Placeholder 2">
            <a:extLst>
              <a:ext uri="{FF2B5EF4-FFF2-40B4-BE49-F238E27FC236}">
                <a16:creationId xmlns:a16="http://schemas.microsoft.com/office/drawing/2014/main" id="{08B84D09-4F6A-46AF-AA1F-451EED0A2597}"/>
              </a:ext>
            </a:extLst>
          </p:cNvPr>
          <p:cNvSpPr>
            <a:spLocks noGrp="1"/>
          </p:cNvSpPr>
          <p:nvPr>
            <p:ph idx="1"/>
          </p:nvPr>
        </p:nvSpPr>
        <p:spPr/>
        <p:txBody>
          <a:bodyPr>
            <a:normAutofit/>
          </a:bodyPr>
          <a:lstStyle/>
          <a:p>
            <a:pPr>
              <a:lnSpc>
                <a:spcPct val="90000"/>
              </a:lnSpc>
            </a:pPr>
            <a:r>
              <a:rPr lang="en-US" sz="2400" dirty="0"/>
              <a:t>Is </a:t>
            </a:r>
            <a:r>
              <a:rPr lang="en-US" sz="2400" i="1" dirty="0"/>
              <a:t>M</a:t>
            </a:r>
            <a:r>
              <a:rPr lang="en-US" sz="100" i="1" dirty="0"/>
              <a:t> </a:t>
            </a:r>
            <a:r>
              <a:rPr lang="en-US" sz="2400" i="1" dirty="0"/>
              <a:t>S</a:t>
            </a:r>
            <a:r>
              <a:rPr lang="en-US" sz="100" i="1" dirty="0"/>
              <a:t> </a:t>
            </a:r>
            <a:r>
              <a:rPr lang="en-US" sz="2400" i="1" dirty="0"/>
              <a:t>T</a:t>
            </a:r>
            <a:r>
              <a:rPr lang="en-US" sz="100" i="1" dirty="0"/>
              <a:t> </a:t>
            </a:r>
            <a:r>
              <a:rPr lang="en-US" sz="2400" i="1" dirty="0"/>
              <a:t>R</a:t>
            </a:r>
            <a:r>
              <a:rPr lang="en-US" sz="2400" dirty="0"/>
              <a:t> = 0.652 large enough to indicate the population means differ?</a:t>
            </a:r>
          </a:p>
          <a:p>
            <a:pPr>
              <a:lnSpc>
                <a:spcPct val="90000"/>
              </a:lnSpc>
            </a:pPr>
            <a:r>
              <a:rPr lang="en-US" sz="2400" dirty="0"/>
              <a:t>We do not know what large is yet.</a:t>
            </a:r>
            <a:endParaRPr lang="en-IN" sz="2400" dirty="0"/>
          </a:p>
        </p:txBody>
      </p:sp>
    </p:spTree>
    <p:extLst>
      <p:ext uri="{BB962C8B-B14F-4D97-AF65-F5344CB8AC3E}">
        <p14:creationId xmlns:p14="http://schemas.microsoft.com/office/powerpoint/2010/main" val="1361440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712C-8F98-47F8-977E-C09583A050BE}"/>
              </a:ext>
            </a:extLst>
          </p:cNvPr>
          <p:cNvSpPr>
            <a:spLocks noGrp="1"/>
          </p:cNvSpPr>
          <p:nvPr>
            <p:ph type="title"/>
          </p:nvPr>
        </p:nvSpPr>
        <p:spPr>
          <a:xfrm>
            <a:off x="457200" y="274638"/>
            <a:ext cx="8305800" cy="1143000"/>
          </a:xfrm>
        </p:spPr>
        <p:txBody>
          <a:bodyPr/>
          <a:lstStyle/>
          <a:p>
            <a:r>
              <a:rPr lang="en-IN" dirty="0"/>
              <a:t>13.1 One-Way ANOVA Test </a:t>
            </a:r>
            <a:r>
              <a:rPr lang="en-IN" sz="1000" dirty="0"/>
              <a:t>10</a:t>
            </a:r>
            <a:endParaRPr lang="en-IN" dirty="0"/>
          </a:p>
        </p:txBody>
      </p:sp>
      <p:sp>
        <p:nvSpPr>
          <p:cNvPr id="3" name="Content Placeholder 2">
            <a:extLst>
              <a:ext uri="{FF2B5EF4-FFF2-40B4-BE49-F238E27FC236}">
                <a16:creationId xmlns:a16="http://schemas.microsoft.com/office/drawing/2014/main" id="{4A840BEE-411B-4E80-BC91-901EEE788A13}"/>
              </a:ext>
            </a:extLst>
          </p:cNvPr>
          <p:cNvSpPr>
            <a:spLocks noGrp="1"/>
          </p:cNvSpPr>
          <p:nvPr>
            <p:ph idx="1"/>
          </p:nvPr>
        </p:nvSpPr>
        <p:spPr>
          <a:xfrm>
            <a:off x="457200" y="1600201"/>
            <a:ext cx="8229600" cy="1038068"/>
          </a:xfrm>
        </p:spPr>
        <p:txBody>
          <a:bodyPr/>
          <a:lstStyle/>
          <a:p>
            <a:pPr marL="0" indent="0">
              <a:buNone/>
            </a:pPr>
            <a:r>
              <a:rPr lang="en-US" sz="2000" dirty="0">
                <a:latin typeface="+mn-lt"/>
              </a:rPr>
              <a:t>Next compute </a:t>
            </a:r>
            <a:r>
              <a:rPr lang="en-US" sz="2000" i="1" dirty="0">
                <a:latin typeface="+mn-lt"/>
              </a:rPr>
              <a:t>S</a:t>
            </a:r>
            <a:r>
              <a:rPr lang="en-US" sz="100" i="1" dirty="0">
                <a:latin typeface="+mn-lt"/>
              </a:rPr>
              <a:t> </a:t>
            </a:r>
            <a:r>
              <a:rPr lang="en-US" sz="2000" i="1" dirty="0" err="1">
                <a:latin typeface="+mn-lt"/>
              </a:rPr>
              <a:t>S</a:t>
            </a:r>
            <a:r>
              <a:rPr lang="en-US" sz="100" i="1" dirty="0">
                <a:latin typeface="+mn-lt"/>
              </a:rPr>
              <a:t> </a:t>
            </a:r>
            <a:r>
              <a:rPr lang="en-US" sz="2000" i="1" dirty="0">
                <a:latin typeface="+mn-lt"/>
              </a:rPr>
              <a:t>E</a:t>
            </a:r>
            <a:r>
              <a:rPr lang="en-US" sz="2000" dirty="0">
                <a:latin typeface="+mn-lt"/>
              </a:rPr>
              <a:t>.</a:t>
            </a:r>
          </a:p>
          <a:p>
            <a:pPr marL="292608" indent="-292608">
              <a:lnSpc>
                <a:spcPct val="90000"/>
              </a:lnSpc>
            </a:pPr>
            <a:r>
              <a:rPr lang="en-US" sz="1800" dirty="0">
                <a:latin typeface="+mn-lt"/>
              </a:rPr>
              <a:t>Error sum of squares (within-treatments).</a:t>
            </a:r>
          </a:p>
          <a:p>
            <a:pPr marL="292608" indent="-292608">
              <a:lnSpc>
                <a:spcPct val="90000"/>
              </a:lnSpc>
            </a:pPr>
            <a:r>
              <a:rPr lang="en-US" sz="1800" dirty="0">
                <a:latin typeface="+mn-lt"/>
              </a:rPr>
              <a:t>Variability due to random chance.</a:t>
            </a:r>
            <a:endParaRPr lang="en-US" sz="1800" i="1" dirty="0">
              <a:latin typeface="+mn-lt"/>
            </a:endParaRPr>
          </a:p>
        </p:txBody>
      </p:sp>
      <p:sp>
        <p:nvSpPr>
          <p:cNvPr id="4" name="Content Placeholder 3">
            <a:extLst>
              <a:ext uri="{FF2B5EF4-FFF2-40B4-BE49-F238E27FC236}">
                <a16:creationId xmlns:a16="http://schemas.microsoft.com/office/drawing/2014/main" id="{3A725EEC-6F52-415D-B8DD-8EB684DDD9A6}"/>
              </a:ext>
            </a:extLst>
          </p:cNvPr>
          <p:cNvSpPr>
            <a:spLocks noGrp="1"/>
          </p:cNvSpPr>
          <p:nvPr>
            <p:ph idx="10"/>
          </p:nvPr>
        </p:nvSpPr>
        <p:spPr>
          <a:xfrm>
            <a:off x="457200" y="2771930"/>
            <a:ext cx="487180" cy="346023"/>
          </a:xfrm>
        </p:spPr>
        <p:txBody>
          <a:bodyPr>
            <a:normAutofit fontScale="92500" lnSpcReduction="20000"/>
          </a:bodyPr>
          <a:lstStyle/>
          <a:p>
            <a:pPr marL="292608" indent="-292608"/>
            <a:r>
              <a:rPr lang="en-US" sz="2000" dirty="0"/>
              <a:t> </a:t>
            </a:r>
            <a:endParaRPr lang="en-IN" sz="2000" dirty="0"/>
          </a:p>
        </p:txBody>
      </p:sp>
      <p:graphicFrame>
        <p:nvGraphicFramePr>
          <p:cNvPr id="11" name="Object 10">
            <a:extLst>
              <a:ext uri="{FF2B5EF4-FFF2-40B4-BE49-F238E27FC236}">
                <a16:creationId xmlns:a16="http://schemas.microsoft.com/office/drawing/2014/main" id="{1EF2CDEA-0E47-4C05-BC7D-274EF8F90583}"/>
              </a:ext>
            </a:extLst>
          </p:cNvPr>
          <p:cNvGraphicFramePr>
            <a:graphicFrameLocks noChangeAspect="1"/>
          </p:cNvGraphicFramePr>
          <p:nvPr>
            <p:extLst>
              <p:ext uri="{D42A27DB-BD31-4B8C-83A1-F6EECF244321}">
                <p14:modId xmlns:p14="http://schemas.microsoft.com/office/powerpoint/2010/main" val="733772753"/>
              </p:ext>
            </p:extLst>
          </p:nvPr>
        </p:nvGraphicFramePr>
        <p:xfrm>
          <a:off x="1008063" y="2728913"/>
          <a:ext cx="1943100" cy="406400"/>
        </p:xfrm>
        <a:graphic>
          <a:graphicData uri="http://schemas.openxmlformats.org/presentationml/2006/ole">
            <mc:AlternateContent xmlns:mc="http://schemas.openxmlformats.org/markup-compatibility/2006">
              <mc:Choice xmlns:v="urn:schemas-microsoft-com:vml" Requires="v">
                <p:oleObj name="Equation" r:id="rId2" imgW="1942920" imgH="406080" progId="Equation.DSMT4">
                  <p:embed/>
                </p:oleObj>
              </mc:Choice>
              <mc:Fallback>
                <p:oleObj name="Equation" r:id="rId2" imgW="1942920" imgH="406080" progId="Equation.DSMT4">
                  <p:embed/>
                  <p:pic>
                    <p:nvPicPr>
                      <p:cNvPr id="0" name=""/>
                      <p:cNvPicPr/>
                      <p:nvPr/>
                    </p:nvPicPr>
                    <p:blipFill>
                      <a:blip r:embed="rId3"/>
                      <a:stretch>
                        <a:fillRect/>
                      </a:stretch>
                    </p:blipFill>
                    <p:spPr>
                      <a:xfrm>
                        <a:off x="1008063" y="2728913"/>
                        <a:ext cx="1943100" cy="406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A53386E-97BA-47EE-A4F6-0CB086C552E8}"/>
              </a:ext>
            </a:extLst>
          </p:cNvPr>
          <p:cNvSpPr>
            <a:spLocks noGrp="1"/>
          </p:cNvSpPr>
          <p:nvPr>
            <p:ph idx="11"/>
          </p:nvPr>
        </p:nvSpPr>
        <p:spPr>
          <a:xfrm>
            <a:off x="457201" y="3200400"/>
            <a:ext cx="428260" cy="382249"/>
          </a:xfrm>
        </p:spPr>
        <p:txBody>
          <a:bodyPr>
            <a:normAutofit/>
          </a:bodyPr>
          <a:lstStyle/>
          <a:p>
            <a:pPr marL="292608" indent="-292608">
              <a:lnSpc>
                <a:spcPct val="90000"/>
              </a:lnSpc>
            </a:pPr>
            <a:r>
              <a:rPr lang="en-US" sz="1800" dirty="0"/>
              <a:t> </a:t>
            </a:r>
            <a:endParaRPr lang="en-IN" sz="1800" dirty="0"/>
          </a:p>
        </p:txBody>
      </p:sp>
      <p:graphicFrame>
        <p:nvGraphicFramePr>
          <p:cNvPr id="12" name="Object 11">
            <a:extLst>
              <a:ext uri="{FF2B5EF4-FFF2-40B4-BE49-F238E27FC236}">
                <a16:creationId xmlns:a16="http://schemas.microsoft.com/office/drawing/2014/main" id="{70C4F36A-00B2-4493-A0D3-CE93B1E091D3}"/>
              </a:ext>
            </a:extLst>
          </p:cNvPr>
          <p:cNvGraphicFramePr>
            <a:graphicFrameLocks noChangeAspect="1"/>
          </p:cNvGraphicFramePr>
          <p:nvPr>
            <p:extLst>
              <p:ext uri="{D42A27DB-BD31-4B8C-83A1-F6EECF244321}">
                <p14:modId xmlns:p14="http://schemas.microsoft.com/office/powerpoint/2010/main" val="166010589"/>
              </p:ext>
            </p:extLst>
          </p:nvPr>
        </p:nvGraphicFramePr>
        <p:xfrm>
          <a:off x="945630" y="3194646"/>
          <a:ext cx="215900" cy="330200"/>
        </p:xfrm>
        <a:graphic>
          <a:graphicData uri="http://schemas.openxmlformats.org/presentationml/2006/ole">
            <mc:AlternateContent xmlns:mc="http://schemas.openxmlformats.org/markup-compatibility/2006">
              <mc:Choice xmlns:v="urn:schemas-microsoft-com:vml" Requires="v">
                <p:oleObj name="Equation" r:id="rId4" imgW="215640" imgH="330120" progId="Equation.DSMT4">
                  <p:embed/>
                </p:oleObj>
              </mc:Choice>
              <mc:Fallback>
                <p:oleObj name="Equation" r:id="rId4" imgW="215640" imgH="330120" progId="Equation.DSMT4">
                  <p:embed/>
                  <p:pic>
                    <p:nvPicPr>
                      <p:cNvPr id="0" name=""/>
                      <p:cNvPicPr/>
                      <p:nvPr/>
                    </p:nvPicPr>
                    <p:blipFill>
                      <a:blip r:embed="rId5"/>
                      <a:stretch>
                        <a:fillRect/>
                      </a:stretch>
                    </p:blipFill>
                    <p:spPr>
                      <a:xfrm>
                        <a:off x="945630" y="3194646"/>
                        <a:ext cx="215900" cy="3302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F145DF16-8041-4D3F-98B0-D8FE16CEE46D}"/>
              </a:ext>
            </a:extLst>
          </p:cNvPr>
          <p:cNvSpPr>
            <a:spLocks noGrp="1"/>
          </p:cNvSpPr>
          <p:nvPr>
            <p:ph idx="12"/>
          </p:nvPr>
        </p:nvSpPr>
        <p:spPr>
          <a:xfrm>
            <a:off x="1221700" y="3200400"/>
            <a:ext cx="7315200" cy="382249"/>
          </a:xfrm>
        </p:spPr>
        <p:txBody>
          <a:bodyPr>
            <a:noAutofit/>
          </a:bodyPr>
          <a:lstStyle/>
          <a:p>
            <a:pPr marL="0" indent="0">
              <a:buNone/>
            </a:pPr>
            <a:r>
              <a:rPr lang="en-US" sz="1800" dirty="0"/>
              <a:t>is the sample variance of the </a:t>
            </a:r>
            <a:r>
              <a:rPr lang="en-US" sz="1800" i="1" dirty="0" err="1"/>
              <a:t>i</a:t>
            </a:r>
            <a:r>
              <a:rPr lang="en-US" sz="1800" dirty="0" err="1"/>
              <a:t>th</a:t>
            </a:r>
            <a:r>
              <a:rPr lang="en-US" sz="1800" dirty="0"/>
              <a:t> sample.</a:t>
            </a:r>
            <a:endParaRPr lang="en-IN" sz="1800" dirty="0"/>
          </a:p>
        </p:txBody>
      </p:sp>
      <p:sp>
        <p:nvSpPr>
          <p:cNvPr id="7" name="Content Placeholder 6">
            <a:extLst>
              <a:ext uri="{FF2B5EF4-FFF2-40B4-BE49-F238E27FC236}">
                <a16:creationId xmlns:a16="http://schemas.microsoft.com/office/drawing/2014/main" id="{912C40FF-536E-41B2-8B07-34D7AA074210}"/>
              </a:ext>
            </a:extLst>
          </p:cNvPr>
          <p:cNvSpPr>
            <a:spLocks noGrp="1"/>
          </p:cNvSpPr>
          <p:nvPr>
            <p:ph idx="13"/>
          </p:nvPr>
        </p:nvSpPr>
        <p:spPr>
          <a:xfrm>
            <a:off x="473440" y="3657600"/>
            <a:ext cx="8229600" cy="734518"/>
          </a:xfrm>
        </p:spPr>
        <p:txBody>
          <a:bodyPr/>
          <a:lstStyle/>
          <a:p>
            <a:pPr marL="0" indent="0">
              <a:buNone/>
            </a:pPr>
            <a:r>
              <a:rPr lang="en-US" sz="2000" dirty="0"/>
              <a:t>Lastly compute </a:t>
            </a:r>
            <a:r>
              <a:rPr lang="en-US" sz="2000" i="1" dirty="0"/>
              <a:t>M</a:t>
            </a:r>
            <a:r>
              <a:rPr lang="en-US" sz="100" i="1" dirty="0"/>
              <a:t> </a:t>
            </a:r>
            <a:r>
              <a:rPr lang="en-US" sz="2000" i="1" dirty="0"/>
              <a:t>S</a:t>
            </a:r>
            <a:r>
              <a:rPr lang="en-US" sz="100" i="1" dirty="0"/>
              <a:t> </a:t>
            </a:r>
            <a:r>
              <a:rPr lang="en-US" sz="2000" i="1" dirty="0"/>
              <a:t>E</a:t>
            </a:r>
            <a:r>
              <a:rPr lang="en-US" sz="2000" dirty="0"/>
              <a:t>.</a:t>
            </a:r>
            <a:endParaRPr lang="en-US" sz="2000" i="1" dirty="0"/>
          </a:p>
          <a:p>
            <a:pPr marL="292608" indent="-292608">
              <a:lnSpc>
                <a:spcPct val="90000"/>
              </a:lnSpc>
            </a:pPr>
            <a:r>
              <a:rPr lang="en-US" sz="1800" dirty="0"/>
              <a:t>Mean square error.</a:t>
            </a:r>
            <a:endParaRPr lang="en-IN" sz="1800" dirty="0"/>
          </a:p>
        </p:txBody>
      </p:sp>
      <p:sp>
        <p:nvSpPr>
          <p:cNvPr id="8" name="Content Placeholder 7">
            <a:extLst>
              <a:ext uri="{FF2B5EF4-FFF2-40B4-BE49-F238E27FC236}">
                <a16:creationId xmlns:a16="http://schemas.microsoft.com/office/drawing/2014/main" id="{702AF819-F346-449A-8656-B70C60B9D6C6}"/>
              </a:ext>
            </a:extLst>
          </p:cNvPr>
          <p:cNvSpPr>
            <a:spLocks noGrp="1"/>
          </p:cNvSpPr>
          <p:nvPr>
            <p:ph idx="14"/>
          </p:nvPr>
        </p:nvSpPr>
        <p:spPr>
          <a:xfrm>
            <a:off x="487180" y="4435841"/>
            <a:ext cx="3350302" cy="361012"/>
          </a:xfrm>
        </p:spPr>
        <p:txBody>
          <a:bodyPr>
            <a:normAutofit/>
          </a:bodyPr>
          <a:lstStyle/>
          <a:p>
            <a:pPr marL="292608" indent="-292608">
              <a:lnSpc>
                <a:spcPct val="90000"/>
              </a:lnSpc>
            </a:pPr>
            <a:r>
              <a:rPr lang="en-US" sz="1800" dirty="0"/>
              <a:t>Within-treatments estimate of</a:t>
            </a:r>
            <a:endParaRPr lang="en-IN" sz="1800" dirty="0"/>
          </a:p>
        </p:txBody>
      </p:sp>
      <p:graphicFrame>
        <p:nvGraphicFramePr>
          <p:cNvPr id="13" name="Object 12">
            <a:extLst>
              <a:ext uri="{FF2B5EF4-FFF2-40B4-BE49-F238E27FC236}">
                <a16:creationId xmlns:a16="http://schemas.microsoft.com/office/drawing/2014/main" id="{F2B75610-D6C7-4C90-8EB5-E0D5D35804F3}"/>
              </a:ext>
            </a:extLst>
          </p:cNvPr>
          <p:cNvGraphicFramePr>
            <a:graphicFrameLocks noChangeAspect="1"/>
          </p:cNvGraphicFramePr>
          <p:nvPr>
            <p:extLst>
              <p:ext uri="{D42A27DB-BD31-4B8C-83A1-F6EECF244321}">
                <p14:modId xmlns:p14="http://schemas.microsoft.com/office/powerpoint/2010/main" val="1637102486"/>
              </p:ext>
            </p:extLst>
          </p:nvPr>
        </p:nvGraphicFramePr>
        <p:xfrm>
          <a:off x="3806825" y="4484688"/>
          <a:ext cx="304800" cy="279400"/>
        </p:xfrm>
        <a:graphic>
          <a:graphicData uri="http://schemas.openxmlformats.org/presentationml/2006/ole">
            <mc:AlternateContent xmlns:mc="http://schemas.openxmlformats.org/markup-compatibility/2006">
              <mc:Choice xmlns:v="urn:schemas-microsoft-com:vml" Requires="v">
                <p:oleObj name="Equation" r:id="rId6" imgW="304560" imgH="279360" progId="Equation.DSMT4">
                  <p:embed/>
                </p:oleObj>
              </mc:Choice>
              <mc:Fallback>
                <p:oleObj name="Equation" r:id="rId6" imgW="304560" imgH="279360" progId="Equation.DSMT4">
                  <p:embed/>
                  <p:pic>
                    <p:nvPicPr>
                      <p:cNvPr id="0" name=""/>
                      <p:cNvPicPr/>
                      <p:nvPr/>
                    </p:nvPicPr>
                    <p:blipFill>
                      <a:blip r:embed="rId7"/>
                      <a:stretch>
                        <a:fillRect/>
                      </a:stretch>
                    </p:blipFill>
                    <p:spPr>
                      <a:xfrm>
                        <a:off x="3806825" y="4484688"/>
                        <a:ext cx="304800" cy="2794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A05CEF07-889B-4449-B9E5-F4ECE4DE2699}"/>
              </a:ext>
            </a:extLst>
          </p:cNvPr>
          <p:cNvSpPr>
            <a:spLocks noGrp="1"/>
          </p:cNvSpPr>
          <p:nvPr>
            <p:ph idx="15"/>
          </p:nvPr>
        </p:nvSpPr>
        <p:spPr>
          <a:xfrm>
            <a:off x="487181" y="4997970"/>
            <a:ext cx="472190" cy="323537"/>
          </a:xfrm>
        </p:spPr>
        <p:txBody>
          <a:bodyPr>
            <a:noAutofit/>
          </a:bodyPr>
          <a:lstStyle/>
          <a:p>
            <a:pPr marL="292608" indent="-292608"/>
            <a:r>
              <a:rPr lang="en-US" sz="1800" dirty="0"/>
              <a:t> </a:t>
            </a:r>
            <a:endParaRPr lang="en-IN" sz="1800" dirty="0"/>
          </a:p>
        </p:txBody>
      </p:sp>
      <p:graphicFrame>
        <p:nvGraphicFramePr>
          <p:cNvPr id="14" name="Object 13">
            <a:extLst>
              <a:ext uri="{FF2B5EF4-FFF2-40B4-BE49-F238E27FC236}">
                <a16:creationId xmlns:a16="http://schemas.microsoft.com/office/drawing/2014/main" id="{5A2807B3-FFF9-46C4-A589-3F50CB110E6B}"/>
              </a:ext>
            </a:extLst>
          </p:cNvPr>
          <p:cNvGraphicFramePr>
            <a:graphicFrameLocks noChangeAspect="1"/>
          </p:cNvGraphicFramePr>
          <p:nvPr>
            <p:extLst>
              <p:ext uri="{D42A27DB-BD31-4B8C-83A1-F6EECF244321}">
                <p14:modId xmlns:p14="http://schemas.microsoft.com/office/powerpoint/2010/main" val="3077024370"/>
              </p:ext>
            </p:extLst>
          </p:nvPr>
        </p:nvGraphicFramePr>
        <p:xfrm>
          <a:off x="917575" y="4857750"/>
          <a:ext cx="1358900" cy="622300"/>
        </p:xfrm>
        <a:graphic>
          <a:graphicData uri="http://schemas.openxmlformats.org/presentationml/2006/ole">
            <mc:AlternateContent xmlns:mc="http://schemas.openxmlformats.org/markup-compatibility/2006">
              <mc:Choice xmlns:v="urn:schemas-microsoft-com:vml" Requires="v">
                <p:oleObj name="Equation" r:id="rId8" imgW="1358640" imgH="622080" progId="Equation.DSMT4">
                  <p:embed/>
                </p:oleObj>
              </mc:Choice>
              <mc:Fallback>
                <p:oleObj name="Equation" r:id="rId8" imgW="1358640" imgH="622080" progId="Equation.DSMT4">
                  <p:embed/>
                  <p:pic>
                    <p:nvPicPr>
                      <p:cNvPr id="0" name=""/>
                      <p:cNvPicPr/>
                      <p:nvPr/>
                    </p:nvPicPr>
                    <p:blipFill>
                      <a:blip r:embed="rId9"/>
                      <a:stretch>
                        <a:fillRect/>
                      </a:stretch>
                    </p:blipFill>
                    <p:spPr>
                      <a:xfrm>
                        <a:off x="917575" y="4857750"/>
                        <a:ext cx="1358900" cy="62230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6FFE6F3E-2CF3-47CC-AB77-23041029324B}"/>
              </a:ext>
            </a:extLst>
          </p:cNvPr>
          <p:cNvSpPr>
            <a:spLocks noGrp="1"/>
          </p:cNvSpPr>
          <p:nvPr>
            <p:ph idx="16"/>
          </p:nvPr>
        </p:nvSpPr>
        <p:spPr>
          <a:xfrm>
            <a:off x="487180" y="5541567"/>
            <a:ext cx="7513820" cy="439508"/>
          </a:xfrm>
        </p:spPr>
        <p:txBody>
          <a:bodyPr>
            <a:normAutofit/>
          </a:bodyPr>
          <a:lstStyle/>
          <a:p>
            <a:pPr marL="0" indent="0">
              <a:buNone/>
            </a:pPr>
            <a:r>
              <a:rPr lang="en-US" sz="2000" dirty="0"/>
              <a:t>Compare M</a:t>
            </a:r>
            <a:r>
              <a:rPr lang="en-US" sz="100" dirty="0"/>
              <a:t> </a:t>
            </a:r>
            <a:r>
              <a:rPr lang="en-US" sz="2000" dirty="0"/>
              <a:t>S</a:t>
            </a:r>
            <a:r>
              <a:rPr lang="en-US" sz="100" dirty="0"/>
              <a:t> </a:t>
            </a:r>
            <a:r>
              <a:rPr lang="en-US" sz="2000" dirty="0"/>
              <a:t>T</a:t>
            </a:r>
            <a:r>
              <a:rPr lang="en-US" sz="100" dirty="0"/>
              <a:t> </a:t>
            </a:r>
            <a:r>
              <a:rPr lang="en-US" sz="2000" dirty="0"/>
              <a:t>R to M</a:t>
            </a:r>
            <a:r>
              <a:rPr lang="en-US" sz="100" dirty="0"/>
              <a:t> </a:t>
            </a:r>
            <a:r>
              <a:rPr lang="en-US" sz="2000" dirty="0"/>
              <a:t>S</a:t>
            </a:r>
            <a:r>
              <a:rPr lang="en-US" sz="100" dirty="0"/>
              <a:t> </a:t>
            </a:r>
            <a:r>
              <a:rPr lang="en-US" sz="2000" dirty="0"/>
              <a:t>E with their ratio later.</a:t>
            </a:r>
            <a:endParaRPr lang="en-IN" sz="2000" dirty="0"/>
          </a:p>
        </p:txBody>
      </p:sp>
    </p:spTree>
    <p:extLst>
      <p:ext uri="{BB962C8B-B14F-4D97-AF65-F5344CB8AC3E}">
        <p14:creationId xmlns:p14="http://schemas.microsoft.com/office/powerpoint/2010/main" val="340211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3EC5-C2DC-4154-BF00-2F076D0ABCE5}"/>
              </a:ext>
            </a:extLst>
          </p:cNvPr>
          <p:cNvSpPr>
            <a:spLocks noGrp="1"/>
          </p:cNvSpPr>
          <p:nvPr>
            <p:ph type="title"/>
          </p:nvPr>
        </p:nvSpPr>
        <p:spPr>
          <a:xfrm>
            <a:off x="457200" y="274638"/>
            <a:ext cx="8305800" cy="1143000"/>
          </a:xfrm>
        </p:spPr>
        <p:txBody>
          <a:bodyPr/>
          <a:lstStyle/>
          <a:p>
            <a:r>
              <a:rPr lang="en-IN" dirty="0"/>
              <a:t>13.1 One-Way ANOVA Test </a:t>
            </a:r>
            <a:r>
              <a:rPr lang="en-IN" sz="1000" dirty="0"/>
              <a:t>11</a:t>
            </a:r>
            <a:endParaRPr lang="en-IN" dirty="0"/>
          </a:p>
        </p:txBody>
      </p:sp>
      <p:sp>
        <p:nvSpPr>
          <p:cNvPr id="3" name="Content Placeholder 2">
            <a:extLst>
              <a:ext uri="{FF2B5EF4-FFF2-40B4-BE49-F238E27FC236}">
                <a16:creationId xmlns:a16="http://schemas.microsoft.com/office/drawing/2014/main" id="{04E277B4-A1C9-443C-BD83-AD7595035226}"/>
              </a:ext>
            </a:extLst>
          </p:cNvPr>
          <p:cNvSpPr>
            <a:spLocks noGrp="1"/>
          </p:cNvSpPr>
          <p:nvPr>
            <p:ph idx="1"/>
          </p:nvPr>
        </p:nvSpPr>
        <p:spPr>
          <a:xfrm>
            <a:off x="457200" y="1600201"/>
            <a:ext cx="8229600" cy="380999"/>
          </a:xfrm>
        </p:spPr>
        <p:txBody>
          <a:bodyPr>
            <a:normAutofit/>
          </a:bodyPr>
          <a:lstStyle/>
          <a:p>
            <a:pPr marL="292608" indent="-292608">
              <a:lnSpc>
                <a:spcPct val="90000"/>
              </a:lnSpc>
            </a:pPr>
            <a:r>
              <a:rPr lang="en-US" sz="2000" dirty="0">
                <a:latin typeface="Helvetica" pitchFamily="2" charset="0"/>
              </a:rPr>
              <a:t>Example: introductory case.</a:t>
            </a:r>
            <a:endParaRPr lang="en-IN" sz="2000" dirty="0"/>
          </a:p>
        </p:txBody>
      </p:sp>
      <p:sp>
        <p:nvSpPr>
          <p:cNvPr id="4" name="Content Placeholder 3">
            <a:extLst>
              <a:ext uri="{FF2B5EF4-FFF2-40B4-BE49-F238E27FC236}">
                <a16:creationId xmlns:a16="http://schemas.microsoft.com/office/drawing/2014/main" id="{FA9CD3EC-70B8-4C7B-88D2-18E9A9968900}"/>
              </a:ext>
            </a:extLst>
          </p:cNvPr>
          <p:cNvSpPr>
            <a:spLocks noGrp="1"/>
          </p:cNvSpPr>
          <p:nvPr>
            <p:ph idx="10"/>
          </p:nvPr>
        </p:nvSpPr>
        <p:spPr>
          <a:xfrm>
            <a:off x="457200" y="2203553"/>
            <a:ext cx="361950" cy="387247"/>
          </a:xfrm>
        </p:spPr>
        <p:txBody>
          <a:bodyPr>
            <a:normAutofit/>
          </a:bodyPr>
          <a:lstStyle/>
          <a:p>
            <a:pPr marL="292608" indent="-292608">
              <a:lnSpc>
                <a:spcPct val="90000"/>
              </a:lnSpc>
            </a:pPr>
            <a:r>
              <a:rPr lang="en-IN" sz="2000" dirty="0"/>
              <a:t> </a:t>
            </a:r>
          </a:p>
        </p:txBody>
      </p:sp>
      <p:graphicFrame>
        <p:nvGraphicFramePr>
          <p:cNvPr id="11" name="Object 10">
            <a:extLst>
              <a:ext uri="{FF2B5EF4-FFF2-40B4-BE49-F238E27FC236}">
                <a16:creationId xmlns:a16="http://schemas.microsoft.com/office/drawing/2014/main" id="{ABED8EB9-B567-4C2D-8EC5-DB14B9B78DA5}"/>
              </a:ext>
            </a:extLst>
          </p:cNvPr>
          <p:cNvGraphicFramePr>
            <a:graphicFrameLocks noChangeAspect="1"/>
          </p:cNvGraphicFramePr>
          <p:nvPr>
            <p:extLst>
              <p:ext uri="{D42A27DB-BD31-4B8C-83A1-F6EECF244321}">
                <p14:modId xmlns:p14="http://schemas.microsoft.com/office/powerpoint/2010/main" val="3342269670"/>
              </p:ext>
            </p:extLst>
          </p:nvPr>
        </p:nvGraphicFramePr>
        <p:xfrm>
          <a:off x="855663" y="2236788"/>
          <a:ext cx="3822700" cy="368300"/>
        </p:xfrm>
        <a:graphic>
          <a:graphicData uri="http://schemas.openxmlformats.org/presentationml/2006/ole">
            <mc:AlternateContent xmlns:mc="http://schemas.openxmlformats.org/markup-compatibility/2006">
              <mc:Choice xmlns:v="urn:schemas-microsoft-com:vml" Requires="v">
                <p:oleObj name="Equation" r:id="rId2" imgW="3822480" imgH="368280" progId="Equation.DSMT4">
                  <p:embed/>
                </p:oleObj>
              </mc:Choice>
              <mc:Fallback>
                <p:oleObj name="Equation" r:id="rId2" imgW="3822480" imgH="368280" progId="Equation.DSMT4">
                  <p:embed/>
                  <p:pic>
                    <p:nvPicPr>
                      <p:cNvPr id="0" name=""/>
                      <p:cNvPicPr/>
                      <p:nvPr/>
                    </p:nvPicPr>
                    <p:blipFill>
                      <a:blip r:embed="rId3"/>
                      <a:stretch>
                        <a:fillRect/>
                      </a:stretch>
                    </p:blipFill>
                    <p:spPr>
                      <a:xfrm>
                        <a:off x="855663" y="2236788"/>
                        <a:ext cx="3822700" cy="3683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EF738FB-DD93-452B-9669-51BE55DFA3A1}"/>
              </a:ext>
            </a:extLst>
          </p:cNvPr>
          <p:cNvSpPr>
            <a:spLocks noGrp="1"/>
          </p:cNvSpPr>
          <p:nvPr>
            <p:ph idx="11"/>
          </p:nvPr>
        </p:nvSpPr>
        <p:spPr>
          <a:xfrm>
            <a:off x="487180" y="2726442"/>
            <a:ext cx="331970" cy="378500"/>
          </a:xfrm>
        </p:spPr>
        <p:txBody>
          <a:bodyPr>
            <a:normAutofit fontScale="92500" lnSpcReduction="10000"/>
          </a:bodyPr>
          <a:lstStyle/>
          <a:p>
            <a:pPr marL="292608" indent="-292608"/>
            <a:r>
              <a:rPr lang="en-IN" sz="2000" dirty="0"/>
              <a:t> </a:t>
            </a:r>
          </a:p>
        </p:txBody>
      </p:sp>
      <p:graphicFrame>
        <p:nvGraphicFramePr>
          <p:cNvPr id="12" name="Object 11">
            <a:extLst>
              <a:ext uri="{FF2B5EF4-FFF2-40B4-BE49-F238E27FC236}">
                <a16:creationId xmlns:a16="http://schemas.microsoft.com/office/drawing/2014/main" id="{506290C2-4FC0-4408-BCF9-3D8BBDF7A2F8}"/>
              </a:ext>
            </a:extLst>
          </p:cNvPr>
          <p:cNvGraphicFramePr>
            <a:graphicFrameLocks noChangeAspect="1"/>
          </p:cNvGraphicFramePr>
          <p:nvPr>
            <p:extLst>
              <p:ext uri="{D42A27DB-BD31-4B8C-83A1-F6EECF244321}">
                <p14:modId xmlns:p14="http://schemas.microsoft.com/office/powerpoint/2010/main" val="4272377512"/>
              </p:ext>
            </p:extLst>
          </p:nvPr>
        </p:nvGraphicFramePr>
        <p:xfrm>
          <a:off x="920750" y="2725738"/>
          <a:ext cx="6858000" cy="444500"/>
        </p:xfrm>
        <a:graphic>
          <a:graphicData uri="http://schemas.openxmlformats.org/presentationml/2006/ole">
            <mc:AlternateContent xmlns:mc="http://schemas.openxmlformats.org/markup-compatibility/2006">
              <mc:Choice xmlns:v="urn:schemas-microsoft-com:vml" Requires="v">
                <p:oleObj name="Equation" r:id="rId4" imgW="6858000" imgH="444240" progId="Equation.DSMT4">
                  <p:embed/>
                </p:oleObj>
              </mc:Choice>
              <mc:Fallback>
                <p:oleObj name="Equation" r:id="rId4" imgW="6858000" imgH="444240" progId="Equation.DSMT4">
                  <p:embed/>
                  <p:pic>
                    <p:nvPicPr>
                      <p:cNvPr id="0" name=""/>
                      <p:cNvPicPr/>
                      <p:nvPr/>
                    </p:nvPicPr>
                    <p:blipFill>
                      <a:blip r:embed="rId5"/>
                      <a:stretch>
                        <a:fillRect/>
                      </a:stretch>
                    </p:blipFill>
                    <p:spPr>
                      <a:xfrm>
                        <a:off x="920750" y="2725738"/>
                        <a:ext cx="6858000" cy="4445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5E6BC1E2-71B1-4FAE-B55C-45487ACDB9A1}"/>
              </a:ext>
            </a:extLst>
          </p:cNvPr>
          <p:cNvSpPr>
            <a:spLocks noGrp="1"/>
          </p:cNvSpPr>
          <p:nvPr>
            <p:ph idx="12"/>
          </p:nvPr>
        </p:nvSpPr>
        <p:spPr>
          <a:xfrm>
            <a:off x="487181" y="3457731"/>
            <a:ext cx="331970" cy="371007"/>
          </a:xfrm>
        </p:spPr>
        <p:txBody>
          <a:bodyPr>
            <a:normAutofit/>
          </a:bodyPr>
          <a:lstStyle/>
          <a:p>
            <a:pPr marL="292608" indent="-292608">
              <a:lnSpc>
                <a:spcPct val="90000"/>
              </a:lnSpc>
            </a:pPr>
            <a:r>
              <a:rPr lang="en-IN" sz="2000" dirty="0"/>
              <a:t> </a:t>
            </a:r>
          </a:p>
        </p:txBody>
      </p:sp>
      <p:graphicFrame>
        <p:nvGraphicFramePr>
          <p:cNvPr id="13" name="Object 12">
            <a:extLst>
              <a:ext uri="{FF2B5EF4-FFF2-40B4-BE49-F238E27FC236}">
                <a16:creationId xmlns:a16="http://schemas.microsoft.com/office/drawing/2014/main" id="{9A81B396-E39E-4AAA-B0B0-EF67F181F675}"/>
              </a:ext>
            </a:extLst>
          </p:cNvPr>
          <p:cNvGraphicFramePr>
            <a:graphicFrameLocks noChangeAspect="1"/>
          </p:cNvGraphicFramePr>
          <p:nvPr>
            <p:extLst>
              <p:ext uri="{D42A27DB-BD31-4B8C-83A1-F6EECF244321}">
                <p14:modId xmlns:p14="http://schemas.microsoft.com/office/powerpoint/2010/main" val="2722077573"/>
              </p:ext>
            </p:extLst>
          </p:nvPr>
        </p:nvGraphicFramePr>
        <p:xfrm>
          <a:off x="1009650" y="3338513"/>
          <a:ext cx="3327400" cy="685800"/>
        </p:xfrm>
        <a:graphic>
          <a:graphicData uri="http://schemas.openxmlformats.org/presentationml/2006/ole">
            <mc:AlternateContent xmlns:mc="http://schemas.openxmlformats.org/markup-compatibility/2006">
              <mc:Choice xmlns:v="urn:schemas-microsoft-com:vml" Requires="v">
                <p:oleObj name="Equation" r:id="rId6" imgW="3327120" imgH="685800" progId="Equation.DSMT4">
                  <p:embed/>
                </p:oleObj>
              </mc:Choice>
              <mc:Fallback>
                <p:oleObj name="Equation" r:id="rId6" imgW="3327120" imgH="685800" progId="Equation.DSMT4">
                  <p:embed/>
                  <p:pic>
                    <p:nvPicPr>
                      <p:cNvPr id="0" name=""/>
                      <p:cNvPicPr/>
                      <p:nvPr/>
                    </p:nvPicPr>
                    <p:blipFill>
                      <a:blip r:embed="rId7"/>
                      <a:stretch>
                        <a:fillRect/>
                      </a:stretch>
                    </p:blipFill>
                    <p:spPr>
                      <a:xfrm>
                        <a:off x="1009650" y="3338513"/>
                        <a:ext cx="3327400" cy="6858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A7CF8F90-E907-461A-9B18-801265E63D3F}"/>
              </a:ext>
            </a:extLst>
          </p:cNvPr>
          <p:cNvSpPr>
            <a:spLocks noGrp="1"/>
          </p:cNvSpPr>
          <p:nvPr>
            <p:ph idx="13"/>
          </p:nvPr>
        </p:nvSpPr>
        <p:spPr>
          <a:xfrm>
            <a:off x="487180" y="4159770"/>
            <a:ext cx="8199620" cy="1344848"/>
          </a:xfrm>
        </p:spPr>
        <p:txBody>
          <a:bodyPr>
            <a:normAutofit/>
          </a:bodyPr>
          <a:lstStyle/>
          <a:p>
            <a:pPr marL="292608" indent="-292608">
              <a:lnSpc>
                <a:spcPct val="90000"/>
              </a:lnSpc>
            </a:pPr>
            <a:r>
              <a:rPr lang="en-US" sz="2000" dirty="0"/>
              <a:t>We can compare </a:t>
            </a:r>
            <a:r>
              <a:rPr lang="en-US" sz="2000" i="1" dirty="0"/>
              <a:t>M</a:t>
            </a:r>
            <a:r>
              <a:rPr lang="en-US" sz="100" i="1" dirty="0"/>
              <a:t> </a:t>
            </a:r>
            <a:r>
              <a:rPr lang="en-US" sz="2000" i="1" dirty="0"/>
              <a:t>S</a:t>
            </a:r>
            <a:r>
              <a:rPr lang="en-US" sz="100" i="1" dirty="0"/>
              <a:t> </a:t>
            </a:r>
            <a:r>
              <a:rPr lang="en-US" sz="2000" i="1" dirty="0"/>
              <a:t>T</a:t>
            </a:r>
            <a:r>
              <a:rPr lang="en-US" sz="100" i="1" dirty="0"/>
              <a:t> </a:t>
            </a:r>
            <a:r>
              <a:rPr lang="en-US" sz="2000" i="1" dirty="0"/>
              <a:t>R</a:t>
            </a:r>
            <a:r>
              <a:rPr lang="en-US" sz="2000" dirty="0"/>
              <a:t> = 0.652 to </a:t>
            </a:r>
            <a:r>
              <a:rPr lang="en-US" sz="2000" i="1" dirty="0"/>
              <a:t>M</a:t>
            </a:r>
            <a:r>
              <a:rPr lang="en-US" sz="100" i="1" dirty="0"/>
              <a:t> </a:t>
            </a:r>
            <a:r>
              <a:rPr lang="en-US" sz="2000" i="1" dirty="0"/>
              <a:t>S</a:t>
            </a:r>
            <a:r>
              <a:rPr lang="en-US" sz="100" i="1" dirty="0"/>
              <a:t> </a:t>
            </a:r>
            <a:r>
              <a:rPr lang="en-US" sz="2000" i="1" dirty="0"/>
              <a:t>E</a:t>
            </a:r>
            <a:r>
              <a:rPr lang="en-US" sz="2000" dirty="0"/>
              <a:t> = 0.0803 by considering the ratio of the two.</a:t>
            </a:r>
          </a:p>
          <a:p>
            <a:pPr marL="292608" indent="-292608">
              <a:lnSpc>
                <a:spcPct val="90000"/>
              </a:lnSpc>
            </a:pPr>
            <a:r>
              <a:rPr lang="en-US" sz="2000" dirty="0"/>
              <a:t>How much larger than 1 is the ratio?</a:t>
            </a:r>
            <a:endParaRPr lang="en-IN" sz="2000" dirty="0"/>
          </a:p>
        </p:txBody>
      </p:sp>
    </p:spTree>
    <p:extLst>
      <p:ext uri="{BB962C8B-B14F-4D97-AF65-F5344CB8AC3E}">
        <p14:creationId xmlns:p14="http://schemas.microsoft.com/office/powerpoint/2010/main" val="2630683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261F-5FFC-4258-90E5-3D43E5FB97E6}"/>
              </a:ext>
            </a:extLst>
          </p:cNvPr>
          <p:cNvSpPr>
            <a:spLocks noGrp="1"/>
          </p:cNvSpPr>
          <p:nvPr>
            <p:ph type="title"/>
          </p:nvPr>
        </p:nvSpPr>
        <p:spPr>
          <a:xfrm>
            <a:off x="457200" y="274638"/>
            <a:ext cx="8305800" cy="1143000"/>
          </a:xfrm>
        </p:spPr>
        <p:txBody>
          <a:bodyPr/>
          <a:lstStyle/>
          <a:p>
            <a:r>
              <a:rPr lang="en-IN" dirty="0"/>
              <a:t>13.1 One-Way ANOVA Test </a:t>
            </a:r>
            <a:r>
              <a:rPr lang="en-IN" sz="1000" dirty="0"/>
              <a:t>12</a:t>
            </a:r>
            <a:endParaRPr lang="en-IN" dirty="0"/>
          </a:p>
        </p:txBody>
      </p:sp>
      <p:sp>
        <p:nvSpPr>
          <p:cNvPr id="3" name="Content Placeholder 2">
            <a:extLst>
              <a:ext uri="{FF2B5EF4-FFF2-40B4-BE49-F238E27FC236}">
                <a16:creationId xmlns:a16="http://schemas.microsoft.com/office/drawing/2014/main" id="{8E465717-AECF-4541-8FB7-A2967C1DF8C7}"/>
              </a:ext>
            </a:extLst>
          </p:cNvPr>
          <p:cNvSpPr>
            <a:spLocks noGrp="1"/>
          </p:cNvSpPr>
          <p:nvPr>
            <p:ph idx="1"/>
          </p:nvPr>
        </p:nvSpPr>
        <p:spPr>
          <a:xfrm>
            <a:off x="457200" y="1600202"/>
            <a:ext cx="8229600" cy="438460"/>
          </a:xfrm>
        </p:spPr>
        <p:txBody>
          <a:bodyPr>
            <a:normAutofit/>
          </a:bodyPr>
          <a:lstStyle/>
          <a:p>
            <a:pPr marL="0" indent="0">
              <a:buNone/>
            </a:pPr>
            <a:r>
              <a:rPr lang="en-US" sz="2000" dirty="0"/>
              <a:t>The test statistic is the ratio of </a:t>
            </a:r>
            <a:r>
              <a:rPr lang="en-US" sz="2000" i="1" dirty="0"/>
              <a:t>M</a:t>
            </a:r>
            <a:r>
              <a:rPr lang="en-US" sz="100" i="1" dirty="0"/>
              <a:t> </a:t>
            </a:r>
            <a:r>
              <a:rPr lang="en-US" sz="2000" i="1" dirty="0"/>
              <a:t>S</a:t>
            </a:r>
            <a:r>
              <a:rPr lang="en-US" sz="100" i="1" dirty="0"/>
              <a:t> </a:t>
            </a:r>
            <a:r>
              <a:rPr lang="en-US" sz="2000" i="1" dirty="0"/>
              <a:t>T</a:t>
            </a:r>
            <a:r>
              <a:rPr lang="en-US" sz="100" i="1" dirty="0"/>
              <a:t> </a:t>
            </a:r>
            <a:r>
              <a:rPr lang="en-US" sz="2000" i="1" dirty="0"/>
              <a:t>R</a:t>
            </a:r>
            <a:r>
              <a:rPr lang="en-US" sz="2000" dirty="0"/>
              <a:t> and </a:t>
            </a:r>
            <a:r>
              <a:rPr lang="en-US" sz="2000" i="1" dirty="0"/>
              <a:t>M</a:t>
            </a:r>
            <a:r>
              <a:rPr lang="en-US" sz="100" i="1" dirty="0"/>
              <a:t> </a:t>
            </a:r>
            <a:r>
              <a:rPr lang="en-US" sz="2000" i="1" dirty="0"/>
              <a:t>S</a:t>
            </a:r>
            <a:r>
              <a:rPr lang="en-US" sz="100" i="1" dirty="0"/>
              <a:t> </a:t>
            </a:r>
            <a:r>
              <a:rPr lang="en-US" sz="2000" i="1" dirty="0"/>
              <a:t>E</a:t>
            </a:r>
            <a:r>
              <a:rPr lang="en-US" sz="2000" dirty="0"/>
              <a:t>.</a:t>
            </a:r>
            <a:endParaRPr lang="en-IN" sz="2000" dirty="0"/>
          </a:p>
        </p:txBody>
      </p:sp>
      <p:sp>
        <p:nvSpPr>
          <p:cNvPr id="4" name="Content Placeholder 3">
            <a:extLst>
              <a:ext uri="{FF2B5EF4-FFF2-40B4-BE49-F238E27FC236}">
                <a16:creationId xmlns:a16="http://schemas.microsoft.com/office/drawing/2014/main" id="{92C4E6B9-E335-4BA3-AF83-C2FFF1B10095}"/>
              </a:ext>
            </a:extLst>
          </p:cNvPr>
          <p:cNvSpPr>
            <a:spLocks noGrp="1"/>
          </p:cNvSpPr>
          <p:nvPr>
            <p:ph idx="10"/>
          </p:nvPr>
        </p:nvSpPr>
        <p:spPr>
          <a:xfrm>
            <a:off x="457200" y="2256020"/>
            <a:ext cx="472190" cy="409731"/>
          </a:xfrm>
        </p:spPr>
        <p:txBody>
          <a:bodyPr>
            <a:normAutofit/>
          </a:bodyPr>
          <a:lstStyle/>
          <a:p>
            <a:pPr marL="292608" indent="-292608">
              <a:lnSpc>
                <a:spcPct val="90000"/>
              </a:lnSpc>
            </a:pPr>
            <a:r>
              <a:rPr lang="en-IN" sz="1800" dirty="0"/>
              <a:t> </a:t>
            </a:r>
          </a:p>
        </p:txBody>
      </p:sp>
      <p:graphicFrame>
        <p:nvGraphicFramePr>
          <p:cNvPr id="8" name="Object 7">
            <a:extLst>
              <a:ext uri="{FF2B5EF4-FFF2-40B4-BE49-F238E27FC236}">
                <a16:creationId xmlns:a16="http://schemas.microsoft.com/office/drawing/2014/main" id="{6D380518-D049-431A-9620-4A934A99E97E}"/>
              </a:ext>
            </a:extLst>
          </p:cNvPr>
          <p:cNvGraphicFramePr>
            <a:graphicFrameLocks noChangeAspect="1"/>
          </p:cNvGraphicFramePr>
          <p:nvPr>
            <p:extLst>
              <p:ext uri="{D42A27DB-BD31-4B8C-83A1-F6EECF244321}">
                <p14:modId xmlns:p14="http://schemas.microsoft.com/office/powerpoint/2010/main" val="2074100530"/>
              </p:ext>
            </p:extLst>
          </p:nvPr>
        </p:nvGraphicFramePr>
        <p:xfrm>
          <a:off x="914400" y="2097088"/>
          <a:ext cx="1778000" cy="622300"/>
        </p:xfrm>
        <a:graphic>
          <a:graphicData uri="http://schemas.openxmlformats.org/presentationml/2006/ole">
            <mc:AlternateContent xmlns:mc="http://schemas.openxmlformats.org/markup-compatibility/2006">
              <mc:Choice xmlns:v="urn:schemas-microsoft-com:vml" Requires="v">
                <p:oleObj name="Equation" r:id="rId2" imgW="1777680" imgH="622080" progId="Equation.DSMT4">
                  <p:embed/>
                </p:oleObj>
              </mc:Choice>
              <mc:Fallback>
                <p:oleObj name="Equation" r:id="rId2" imgW="1777680" imgH="622080" progId="Equation.DSMT4">
                  <p:embed/>
                  <p:pic>
                    <p:nvPicPr>
                      <p:cNvPr id="0" name=""/>
                      <p:cNvPicPr/>
                      <p:nvPr/>
                    </p:nvPicPr>
                    <p:blipFill>
                      <a:blip r:embed="rId3"/>
                      <a:stretch>
                        <a:fillRect/>
                      </a:stretch>
                    </p:blipFill>
                    <p:spPr>
                      <a:xfrm>
                        <a:off x="914400" y="2097088"/>
                        <a:ext cx="1778000" cy="6223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BF688DA-4936-42B4-B76D-3810E97E79C1}"/>
              </a:ext>
            </a:extLst>
          </p:cNvPr>
          <p:cNvSpPr>
            <a:spLocks noGrp="1"/>
          </p:cNvSpPr>
          <p:nvPr>
            <p:ph idx="11"/>
          </p:nvPr>
        </p:nvSpPr>
        <p:spPr>
          <a:xfrm>
            <a:off x="457200" y="2868120"/>
            <a:ext cx="8229600" cy="474687"/>
          </a:xfrm>
        </p:spPr>
        <p:txBody>
          <a:bodyPr>
            <a:normAutofit/>
          </a:bodyPr>
          <a:lstStyle/>
          <a:p>
            <a:pPr marL="292608" indent="-292608">
              <a:lnSpc>
                <a:spcPct val="90000"/>
              </a:lnSpc>
            </a:pPr>
            <a:r>
              <a:rPr lang="en-IN" sz="1800" i="1" dirty="0"/>
              <a:t>df</a:t>
            </a:r>
            <a:r>
              <a:rPr lang="en-IN" sz="1800" baseline="-25000" dirty="0"/>
              <a:t>1</a:t>
            </a:r>
            <a:r>
              <a:rPr lang="en-IN" sz="1800" dirty="0"/>
              <a:t> = </a:t>
            </a:r>
            <a:r>
              <a:rPr lang="en-IN" sz="1800" i="1" dirty="0"/>
              <a:t>c</a:t>
            </a:r>
            <a:r>
              <a:rPr lang="en-IN" sz="1800" dirty="0"/>
              <a:t> </a:t>
            </a:r>
            <a:r>
              <a:rPr lang="en-US" sz="1800" dirty="0"/>
              <a:t>−</a:t>
            </a:r>
            <a:r>
              <a:rPr lang="en-IN" sz="1800" dirty="0"/>
              <a:t> 1, </a:t>
            </a:r>
            <a:r>
              <a:rPr lang="en-IN" sz="1800" i="1" dirty="0"/>
              <a:t>df</a:t>
            </a:r>
            <a:r>
              <a:rPr lang="en-IN" sz="1800" baseline="-25000" dirty="0"/>
              <a:t>2</a:t>
            </a:r>
            <a:r>
              <a:rPr lang="en-IN" sz="1800" dirty="0"/>
              <a:t> =</a:t>
            </a:r>
            <a:r>
              <a:rPr lang="en-IN" sz="1800" i="1" dirty="0"/>
              <a:t> n</a:t>
            </a:r>
            <a:r>
              <a:rPr lang="en-IN" sz="1800" i="1" baseline="-25000" dirty="0"/>
              <a:t>T</a:t>
            </a:r>
            <a:r>
              <a:rPr lang="en-IN" sz="1800" dirty="0"/>
              <a:t> </a:t>
            </a:r>
            <a:r>
              <a:rPr lang="en-US" sz="1800" dirty="0"/>
              <a:t>−</a:t>
            </a:r>
            <a:r>
              <a:rPr lang="en-IN" sz="1800" dirty="0"/>
              <a:t> </a:t>
            </a:r>
            <a:r>
              <a:rPr lang="en-IN" sz="1800" i="1" dirty="0"/>
              <a:t>c.</a:t>
            </a:r>
          </a:p>
        </p:txBody>
      </p:sp>
      <p:sp>
        <p:nvSpPr>
          <p:cNvPr id="6" name="Content Placeholder 5">
            <a:extLst>
              <a:ext uri="{FF2B5EF4-FFF2-40B4-BE49-F238E27FC236}">
                <a16:creationId xmlns:a16="http://schemas.microsoft.com/office/drawing/2014/main" id="{83F345BD-A032-4BBA-B575-CF504132542D}"/>
              </a:ext>
            </a:extLst>
          </p:cNvPr>
          <p:cNvSpPr>
            <a:spLocks noGrp="1"/>
          </p:cNvSpPr>
          <p:nvPr>
            <p:ph idx="12"/>
          </p:nvPr>
        </p:nvSpPr>
        <p:spPr>
          <a:xfrm>
            <a:off x="457200" y="3505200"/>
            <a:ext cx="8229600" cy="2209800"/>
          </a:xfrm>
        </p:spPr>
        <p:txBody>
          <a:bodyPr>
            <a:normAutofit/>
          </a:bodyPr>
          <a:lstStyle/>
          <a:p>
            <a:pPr marL="0" indent="0">
              <a:buNone/>
            </a:pPr>
            <a:r>
              <a:rPr lang="en-US" sz="2000" dirty="0"/>
              <a:t>If the ratio is significantly greater than one, reject the null hypothesis.</a:t>
            </a:r>
          </a:p>
          <a:p>
            <a:pPr marL="0" indent="0">
              <a:buNone/>
            </a:pPr>
            <a:r>
              <a:rPr lang="en-US" sz="2000" dirty="0"/>
              <a:t>ANOVA tests are right-tailed test.</a:t>
            </a:r>
          </a:p>
          <a:p>
            <a:pPr marL="292608" indent="-292608"/>
            <a:r>
              <a:rPr lang="en-US" sz="1800" dirty="0"/>
              <a:t>The p-value is the area to the right of the test statistic.</a:t>
            </a:r>
          </a:p>
          <a:p>
            <a:pPr marL="292608" indent="-292608"/>
            <a:r>
              <a:rPr lang="en-US" sz="1800" dirty="0"/>
              <a:t>Use F tables.</a:t>
            </a:r>
          </a:p>
          <a:p>
            <a:pPr marL="292608" indent="-292608"/>
            <a:r>
              <a:rPr lang="en-US" sz="1800" dirty="0"/>
              <a:t>With Excel: F.D</a:t>
            </a:r>
            <a:r>
              <a:rPr lang="en-US" sz="100" dirty="0"/>
              <a:t> </a:t>
            </a:r>
            <a:r>
              <a:rPr lang="en-US" sz="1800" dirty="0"/>
              <a:t>I</a:t>
            </a:r>
            <a:r>
              <a:rPr lang="en-US" sz="100" dirty="0"/>
              <a:t> </a:t>
            </a:r>
            <a:r>
              <a:rPr lang="en-US" sz="1800" dirty="0"/>
              <a:t>S</a:t>
            </a:r>
            <a:r>
              <a:rPr lang="en-US" sz="100" dirty="0"/>
              <a:t> </a:t>
            </a:r>
            <a:r>
              <a:rPr lang="en-US" sz="1800" dirty="0"/>
              <a:t>T.R</a:t>
            </a:r>
            <a:r>
              <a:rPr lang="en-US" sz="100" dirty="0"/>
              <a:t> </a:t>
            </a:r>
            <a:r>
              <a:rPr lang="en-US" sz="1800" dirty="0"/>
              <a:t>T.</a:t>
            </a:r>
          </a:p>
          <a:p>
            <a:pPr marL="292608" indent="-292608"/>
            <a:r>
              <a:rPr lang="en-US" sz="1800" dirty="0"/>
              <a:t>With R: p</a:t>
            </a:r>
            <a:r>
              <a:rPr lang="en-US" sz="100" dirty="0"/>
              <a:t> </a:t>
            </a:r>
            <a:r>
              <a:rPr lang="en-US" sz="1800" dirty="0"/>
              <a:t>f.</a:t>
            </a:r>
            <a:endParaRPr lang="en-IN" sz="1800" dirty="0"/>
          </a:p>
        </p:txBody>
      </p:sp>
    </p:spTree>
    <p:extLst>
      <p:ext uri="{BB962C8B-B14F-4D97-AF65-F5344CB8AC3E}">
        <p14:creationId xmlns:p14="http://schemas.microsoft.com/office/powerpoint/2010/main" val="398198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FD7E-2EB1-40B0-A649-ADAD1A113CED}"/>
              </a:ext>
            </a:extLst>
          </p:cNvPr>
          <p:cNvSpPr>
            <a:spLocks noGrp="1"/>
          </p:cNvSpPr>
          <p:nvPr>
            <p:ph type="title"/>
          </p:nvPr>
        </p:nvSpPr>
        <p:spPr>
          <a:xfrm>
            <a:off x="457200" y="274638"/>
            <a:ext cx="8305800" cy="1143000"/>
          </a:xfrm>
        </p:spPr>
        <p:txBody>
          <a:bodyPr/>
          <a:lstStyle/>
          <a:p>
            <a:r>
              <a:rPr lang="en-IN" dirty="0"/>
              <a:t>13.1 One-Way ANOVA Test </a:t>
            </a:r>
            <a:r>
              <a:rPr lang="en-IN" sz="1000" dirty="0"/>
              <a:t>13</a:t>
            </a:r>
            <a:endParaRPr lang="en-IN" dirty="0"/>
          </a:p>
        </p:txBody>
      </p:sp>
      <p:sp>
        <p:nvSpPr>
          <p:cNvPr id="3" name="Content Placeholder 2">
            <a:extLst>
              <a:ext uri="{FF2B5EF4-FFF2-40B4-BE49-F238E27FC236}">
                <a16:creationId xmlns:a16="http://schemas.microsoft.com/office/drawing/2014/main" id="{0BEA5601-0590-47DA-AFED-7D2961BCF853}"/>
              </a:ext>
            </a:extLst>
          </p:cNvPr>
          <p:cNvSpPr>
            <a:spLocks noGrp="1"/>
          </p:cNvSpPr>
          <p:nvPr>
            <p:ph idx="1"/>
          </p:nvPr>
        </p:nvSpPr>
        <p:spPr>
          <a:xfrm>
            <a:off x="457200" y="1600201"/>
            <a:ext cx="8229600" cy="533399"/>
          </a:xfrm>
        </p:spPr>
        <p:txBody>
          <a:bodyPr>
            <a:normAutofit/>
          </a:bodyPr>
          <a:lstStyle/>
          <a:p>
            <a:pPr marL="0" indent="0">
              <a:buNone/>
            </a:pPr>
            <a:r>
              <a:rPr lang="en-US" sz="2400" dirty="0">
                <a:latin typeface="Helvetica" pitchFamily="2" charset="0"/>
              </a:rPr>
              <a:t>Example: introductory case.</a:t>
            </a:r>
            <a:endParaRPr lang="en-IN" sz="2400" dirty="0"/>
          </a:p>
        </p:txBody>
      </p:sp>
      <p:graphicFrame>
        <p:nvGraphicFramePr>
          <p:cNvPr id="11" name="Object 10">
            <a:extLst>
              <a:ext uri="{FF2B5EF4-FFF2-40B4-BE49-F238E27FC236}">
                <a16:creationId xmlns:a16="http://schemas.microsoft.com/office/drawing/2014/main" id="{ECD1162D-39D7-4332-9435-7EA08559B1E9}"/>
              </a:ext>
            </a:extLst>
          </p:cNvPr>
          <p:cNvGraphicFramePr>
            <a:graphicFrameLocks noChangeAspect="1"/>
          </p:cNvGraphicFramePr>
          <p:nvPr>
            <p:extLst>
              <p:ext uri="{D42A27DB-BD31-4B8C-83A1-F6EECF244321}">
                <p14:modId xmlns:p14="http://schemas.microsoft.com/office/powerpoint/2010/main" val="2838699372"/>
              </p:ext>
            </p:extLst>
          </p:nvPr>
        </p:nvGraphicFramePr>
        <p:xfrm>
          <a:off x="479425" y="2232025"/>
          <a:ext cx="2146300" cy="419100"/>
        </p:xfrm>
        <a:graphic>
          <a:graphicData uri="http://schemas.openxmlformats.org/presentationml/2006/ole">
            <mc:AlternateContent xmlns:mc="http://schemas.openxmlformats.org/markup-compatibility/2006">
              <mc:Choice xmlns:v="urn:schemas-microsoft-com:vml" Requires="v">
                <p:oleObj name="Equation" r:id="rId2" imgW="2145960" imgH="419040" progId="Equation.DSMT4">
                  <p:embed/>
                </p:oleObj>
              </mc:Choice>
              <mc:Fallback>
                <p:oleObj name="Equation" r:id="rId2" imgW="2145960" imgH="419040" progId="Equation.DSMT4">
                  <p:embed/>
                  <p:pic>
                    <p:nvPicPr>
                      <p:cNvPr id="0" name=""/>
                      <p:cNvPicPr/>
                      <p:nvPr/>
                    </p:nvPicPr>
                    <p:blipFill>
                      <a:blip r:embed="rId3"/>
                      <a:stretch>
                        <a:fillRect/>
                      </a:stretch>
                    </p:blipFill>
                    <p:spPr>
                      <a:xfrm>
                        <a:off x="479425" y="2232025"/>
                        <a:ext cx="2146300" cy="41910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901CD4F2-2A68-4AB8-A53B-1D6639D144AB}"/>
              </a:ext>
            </a:extLst>
          </p:cNvPr>
          <p:cNvSpPr>
            <a:spLocks noGrp="1"/>
          </p:cNvSpPr>
          <p:nvPr>
            <p:ph idx="10"/>
          </p:nvPr>
        </p:nvSpPr>
        <p:spPr>
          <a:xfrm>
            <a:off x="457200" y="2819400"/>
            <a:ext cx="7162800" cy="1467787"/>
          </a:xfrm>
        </p:spPr>
        <p:txBody>
          <a:bodyPr>
            <a:noAutofit/>
          </a:bodyPr>
          <a:lstStyle/>
          <a:p>
            <a:pPr marL="0" indent="0">
              <a:buNone/>
            </a:pPr>
            <a:r>
              <a:rPr lang="en-US" sz="2400" i="1" dirty="0"/>
              <a:t>H</a:t>
            </a:r>
            <a:r>
              <a:rPr lang="en-US" sz="2400" i="1" baseline="-25000" dirty="0"/>
              <a:t>A </a:t>
            </a:r>
            <a:r>
              <a:rPr lang="en-US" sz="2400" dirty="0"/>
              <a:t>: Not all population means are equal.</a:t>
            </a:r>
          </a:p>
          <a:p>
            <a:pPr marL="0" indent="0">
              <a:buNone/>
            </a:pPr>
            <a:r>
              <a:rPr lang="en-US" sz="2400" i="1" dirty="0"/>
              <a:t>M</a:t>
            </a:r>
            <a:r>
              <a:rPr lang="en-US" sz="100" i="1" dirty="0"/>
              <a:t> </a:t>
            </a:r>
            <a:r>
              <a:rPr lang="en-US" sz="2400" i="1" dirty="0"/>
              <a:t>S</a:t>
            </a:r>
            <a:r>
              <a:rPr lang="en-US" sz="100" i="1" dirty="0"/>
              <a:t> </a:t>
            </a:r>
            <a:r>
              <a:rPr lang="en-US" sz="2400" i="1" dirty="0"/>
              <a:t>T</a:t>
            </a:r>
            <a:r>
              <a:rPr lang="en-US" sz="100" i="1" dirty="0"/>
              <a:t> </a:t>
            </a:r>
            <a:r>
              <a:rPr lang="en-US" sz="2400" i="1" dirty="0"/>
              <a:t>R</a:t>
            </a:r>
            <a:r>
              <a:rPr lang="en-US" sz="2400" dirty="0"/>
              <a:t> = 0.652, </a:t>
            </a:r>
            <a:r>
              <a:rPr lang="en-US" sz="2400" i="1" dirty="0"/>
              <a:t>M</a:t>
            </a:r>
            <a:r>
              <a:rPr lang="en-US" sz="100" i="1" dirty="0"/>
              <a:t> </a:t>
            </a:r>
            <a:r>
              <a:rPr lang="en-US" sz="2400" i="1" dirty="0"/>
              <a:t>S</a:t>
            </a:r>
            <a:r>
              <a:rPr lang="en-US" sz="100" i="1" dirty="0"/>
              <a:t> </a:t>
            </a:r>
            <a:r>
              <a:rPr lang="en-US" sz="2400" i="1" dirty="0"/>
              <a:t>E</a:t>
            </a:r>
            <a:r>
              <a:rPr lang="en-US" sz="2400" dirty="0"/>
              <a:t> = 0.0803.</a:t>
            </a:r>
          </a:p>
          <a:p>
            <a:pPr marL="0" indent="0">
              <a:buNone/>
            </a:pPr>
            <a:r>
              <a:rPr lang="en-US" sz="2400" i="1" dirty="0"/>
              <a:t>df</a:t>
            </a:r>
            <a:r>
              <a:rPr lang="en-US" sz="2400" baseline="-25000" dirty="0"/>
              <a:t>1</a:t>
            </a:r>
            <a:r>
              <a:rPr lang="en-US" sz="2400" dirty="0"/>
              <a:t> = 3 −1 = 2, </a:t>
            </a:r>
            <a:r>
              <a:rPr lang="en-US" sz="2400" i="1" dirty="0"/>
              <a:t>df</a:t>
            </a:r>
            <a:r>
              <a:rPr lang="en-US" sz="2400" baseline="-25000" dirty="0"/>
              <a:t>2</a:t>
            </a:r>
            <a:r>
              <a:rPr lang="en-US" sz="2400" dirty="0"/>
              <a:t> = 30 − 3 = 27.</a:t>
            </a:r>
          </a:p>
        </p:txBody>
      </p:sp>
      <p:graphicFrame>
        <p:nvGraphicFramePr>
          <p:cNvPr id="12" name="Object 11">
            <a:extLst>
              <a:ext uri="{FF2B5EF4-FFF2-40B4-BE49-F238E27FC236}">
                <a16:creationId xmlns:a16="http://schemas.microsoft.com/office/drawing/2014/main" id="{BE90EDD9-49C2-4AED-AB95-75F999DCC5F3}"/>
              </a:ext>
            </a:extLst>
          </p:cNvPr>
          <p:cNvGraphicFramePr>
            <a:graphicFrameLocks noChangeAspect="1"/>
          </p:cNvGraphicFramePr>
          <p:nvPr>
            <p:extLst>
              <p:ext uri="{D42A27DB-BD31-4B8C-83A1-F6EECF244321}">
                <p14:modId xmlns:p14="http://schemas.microsoft.com/office/powerpoint/2010/main" val="1082526941"/>
              </p:ext>
            </p:extLst>
          </p:nvPr>
        </p:nvGraphicFramePr>
        <p:xfrm>
          <a:off x="496888" y="4343400"/>
          <a:ext cx="3944937" cy="715963"/>
        </p:xfrm>
        <a:graphic>
          <a:graphicData uri="http://schemas.openxmlformats.org/presentationml/2006/ole">
            <mc:AlternateContent xmlns:mc="http://schemas.openxmlformats.org/markup-compatibility/2006">
              <mc:Choice xmlns:v="urn:schemas-microsoft-com:vml" Requires="v">
                <p:oleObj name="Equation" r:id="rId4" imgW="4063680" imgH="736560" progId="Equation.DSMT4">
                  <p:embed/>
                </p:oleObj>
              </mc:Choice>
              <mc:Fallback>
                <p:oleObj name="Equation" r:id="rId4" imgW="4063680" imgH="736560" progId="Equation.DSMT4">
                  <p:embed/>
                  <p:pic>
                    <p:nvPicPr>
                      <p:cNvPr id="0" name=""/>
                      <p:cNvPicPr/>
                      <p:nvPr/>
                    </p:nvPicPr>
                    <p:blipFill>
                      <a:blip r:embed="rId5"/>
                      <a:stretch>
                        <a:fillRect/>
                      </a:stretch>
                    </p:blipFill>
                    <p:spPr>
                      <a:xfrm>
                        <a:off x="496888" y="4343400"/>
                        <a:ext cx="3944937" cy="715963"/>
                      </a:xfrm>
                      <a:prstGeom prst="rect">
                        <a:avLst/>
                      </a:prstGeom>
                    </p:spPr>
                  </p:pic>
                </p:oleObj>
              </mc:Fallback>
            </mc:AlternateContent>
          </a:graphicData>
        </a:graphic>
      </p:graphicFrame>
    </p:spTree>
    <p:extLst>
      <p:ext uri="{BB962C8B-B14F-4D97-AF65-F5344CB8AC3E}">
        <p14:creationId xmlns:p14="http://schemas.microsoft.com/office/powerpoint/2010/main" val="3639519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FD7E-2EB1-40B0-A649-ADAD1A113CED}"/>
              </a:ext>
            </a:extLst>
          </p:cNvPr>
          <p:cNvSpPr>
            <a:spLocks noGrp="1"/>
          </p:cNvSpPr>
          <p:nvPr>
            <p:ph type="title"/>
          </p:nvPr>
        </p:nvSpPr>
        <p:spPr>
          <a:xfrm>
            <a:off x="457200" y="274638"/>
            <a:ext cx="8305800" cy="1143000"/>
          </a:xfrm>
        </p:spPr>
        <p:txBody>
          <a:bodyPr/>
          <a:lstStyle/>
          <a:p>
            <a:r>
              <a:rPr lang="en-IN" dirty="0"/>
              <a:t>13.1 One-Way ANOVA Test </a:t>
            </a:r>
            <a:r>
              <a:rPr lang="en-IN" sz="1000" dirty="0"/>
              <a:t>14</a:t>
            </a:r>
            <a:endParaRPr lang="en-IN" dirty="0"/>
          </a:p>
        </p:txBody>
      </p:sp>
      <p:sp>
        <p:nvSpPr>
          <p:cNvPr id="5" name="Content Placeholder 4">
            <a:extLst>
              <a:ext uri="{FF2B5EF4-FFF2-40B4-BE49-F238E27FC236}">
                <a16:creationId xmlns:a16="http://schemas.microsoft.com/office/drawing/2014/main" id="{76ABB02C-2747-4223-B814-5F6DA0FE939C}"/>
              </a:ext>
            </a:extLst>
          </p:cNvPr>
          <p:cNvSpPr>
            <a:spLocks noGrp="1"/>
          </p:cNvSpPr>
          <p:nvPr>
            <p:ph idx="11"/>
          </p:nvPr>
        </p:nvSpPr>
        <p:spPr>
          <a:xfrm>
            <a:off x="472190" y="1585210"/>
            <a:ext cx="3035508" cy="483433"/>
          </a:xfrm>
        </p:spPr>
        <p:txBody>
          <a:bodyPr>
            <a:normAutofit/>
          </a:bodyPr>
          <a:lstStyle/>
          <a:p>
            <a:pPr marL="0" indent="0">
              <a:buNone/>
            </a:pPr>
            <a:r>
              <a:rPr lang="en-US" sz="2400" dirty="0"/>
              <a:t>The p-value is given by</a:t>
            </a:r>
            <a:endParaRPr lang="en-IN" sz="2400" dirty="0"/>
          </a:p>
        </p:txBody>
      </p:sp>
      <p:graphicFrame>
        <p:nvGraphicFramePr>
          <p:cNvPr id="13" name="Object 12">
            <a:extLst>
              <a:ext uri="{FF2B5EF4-FFF2-40B4-BE49-F238E27FC236}">
                <a16:creationId xmlns:a16="http://schemas.microsoft.com/office/drawing/2014/main" id="{53B7A1E5-C4BA-4A68-B3F9-9DF250F02B9F}"/>
              </a:ext>
            </a:extLst>
          </p:cNvPr>
          <p:cNvGraphicFramePr>
            <a:graphicFrameLocks noChangeAspect="1"/>
          </p:cNvGraphicFramePr>
          <p:nvPr>
            <p:extLst>
              <p:ext uri="{D42A27DB-BD31-4B8C-83A1-F6EECF244321}">
                <p14:modId xmlns:p14="http://schemas.microsoft.com/office/powerpoint/2010/main" val="3541891062"/>
              </p:ext>
            </p:extLst>
          </p:nvPr>
        </p:nvGraphicFramePr>
        <p:xfrm>
          <a:off x="3524250" y="1587500"/>
          <a:ext cx="2327275" cy="577850"/>
        </p:xfrm>
        <a:graphic>
          <a:graphicData uri="http://schemas.openxmlformats.org/presentationml/2006/ole">
            <mc:AlternateContent xmlns:mc="http://schemas.openxmlformats.org/markup-compatibility/2006">
              <mc:Choice xmlns:v="urn:schemas-microsoft-com:vml" Requires="v">
                <p:oleObj name="Equation" r:id="rId2" imgW="2349360" imgH="583920" progId="Equation.DSMT4">
                  <p:embed/>
                </p:oleObj>
              </mc:Choice>
              <mc:Fallback>
                <p:oleObj name="Equation" r:id="rId2" imgW="2349360" imgH="583920" progId="Equation.DSMT4">
                  <p:embed/>
                  <p:pic>
                    <p:nvPicPr>
                      <p:cNvPr id="13" name="Object 12">
                        <a:extLst>
                          <a:ext uri="{FF2B5EF4-FFF2-40B4-BE49-F238E27FC236}">
                            <a16:creationId xmlns:a16="http://schemas.microsoft.com/office/drawing/2014/main" id="{53B7A1E5-C4BA-4A68-B3F9-9DF250F02B9F}"/>
                          </a:ext>
                        </a:extLst>
                      </p:cNvPr>
                      <p:cNvPicPr/>
                      <p:nvPr/>
                    </p:nvPicPr>
                    <p:blipFill>
                      <a:blip r:embed="rId3"/>
                      <a:stretch>
                        <a:fillRect/>
                      </a:stretch>
                    </p:blipFill>
                    <p:spPr>
                      <a:xfrm>
                        <a:off x="3524250" y="1587500"/>
                        <a:ext cx="2327275" cy="57785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D76F2B03-ED0A-4A3F-87AF-7D17C5114152}"/>
              </a:ext>
            </a:extLst>
          </p:cNvPr>
          <p:cNvSpPr>
            <a:spLocks noGrp="1"/>
          </p:cNvSpPr>
          <p:nvPr>
            <p:ph idx="12"/>
          </p:nvPr>
        </p:nvSpPr>
        <p:spPr>
          <a:xfrm>
            <a:off x="457200" y="2286000"/>
            <a:ext cx="7848600" cy="831954"/>
          </a:xfrm>
        </p:spPr>
        <p:txBody>
          <a:bodyPr>
            <a:noAutofit/>
          </a:bodyPr>
          <a:lstStyle/>
          <a:p>
            <a:pPr marL="292608" indent="-292608">
              <a:lnSpc>
                <a:spcPct val="90000"/>
              </a:lnSpc>
            </a:pPr>
            <a:r>
              <a:rPr lang="en-US" sz="2200" dirty="0"/>
              <a:t>Less than 0.01 with an F table.</a:t>
            </a:r>
          </a:p>
          <a:p>
            <a:pPr marL="292608" indent="-292608">
              <a:lnSpc>
                <a:spcPct val="90000"/>
              </a:lnSpc>
            </a:pPr>
            <a:r>
              <a:rPr lang="en-US" sz="2200" dirty="0"/>
              <a:t>0.002 with software.</a:t>
            </a:r>
            <a:endParaRPr lang="en-IN" sz="2200" dirty="0"/>
          </a:p>
        </p:txBody>
      </p:sp>
      <p:sp>
        <p:nvSpPr>
          <p:cNvPr id="7" name="Content Placeholder 6">
            <a:extLst>
              <a:ext uri="{FF2B5EF4-FFF2-40B4-BE49-F238E27FC236}">
                <a16:creationId xmlns:a16="http://schemas.microsoft.com/office/drawing/2014/main" id="{ACF52798-8EE1-4DC6-BCF4-FD344D1E9D02}"/>
              </a:ext>
            </a:extLst>
          </p:cNvPr>
          <p:cNvSpPr>
            <a:spLocks noGrp="1"/>
          </p:cNvSpPr>
          <p:nvPr>
            <p:ph idx="13"/>
          </p:nvPr>
        </p:nvSpPr>
        <p:spPr>
          <a:xfrm>
            <a:off x="487180" y="3200400"/>
            <a:ext cx="8199620" cy="1828800"/>
          </a:xfrm>
        </p:spPr>
        <p:txBody>
          <a:bodyPr>
            <a:normAutofit/>
          </a:bodyPr>
          <a:lstStyle/>
          <a:p>
            <a:pPr marL="0" indent="0">
              <a:buNone/>
            </a:pPr>
            <a:r>
              <a:rPr lang="en-US" sz="2400" dirty="0"/>
              <a:t>Since the p-value is less than 0.05, reject the null hypothesis.</a:t>
            </a:r>
          </a:p>
          <a:p>
            <a:pPr marL="0" indent="0">
              <a:buNone/>
            </a:pPr>
            <a:r>
              <a:rPr lang="en-US" sz="2400" dirty="0"/>
              <a:t>At the 5% significance level, we conclude the mean monthly sales differ between the store layouts.</a:t>
            </a:r>
            <a:endParaRPr lang="en-IN" sz="2400" dirty="0"/>
          </a:p>
        </p:txBody>
      </p:sp>
    </p:spTree>
    <p:extLst>
      <p:ext uri="{BB962C8B-B14F-4D97-AF65-F5344CB8AC3E}">
        <p14:creationId xmlns:p14="http://schemas.microsoft.com/office/powerpoint/2010/main" val="148595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0E32-9AC2-4AFA-84EA-37A9438506F6}"/>
              </a:ext>
            </a:extLst>
          </p:cNvPr>
          <p:cNvSpPr>
            <a:spLocks noGrp="1"/>
          </p:cNvSpPr>
          <p:nvPr>
            <p:ph type="title"/>
          </p:nvPr>
        </p:nvSpPr>
        <p:spPr>
          <a:xfrm>
            <a:off x="457200" y="274638"/>
            <a:ext cx="8305800" cy="1143000"/>
          </a:xfrm>
        </p:spPr>
        <p:txBody>
          <a:bodyPr/>
          <a:lstStyle/>
          <a:p>
            <a:r>
              <a:rPr lang="en-IN" dirty="0"/>
              <a:t>13.1 One-Way ANOVA Test </a:t>
            </a:r>
            <a:r>
              <a:rPr lang="en-IN" sz="1000" dirty="0"/>
              <a:t>15</a:t>
            </a:r>
            <a:endParaRPr lang="en-IN" dirty="0"/>
          </a:p>
        </p:txBody>
      </p:sp>
      <p:sp>
        <p:nvSpPr>
          <p:cNvPr id="3" name="Content Placeholder 2">
            <a:extLst>
              <a:ext uri="{FF2B5EF4-FFF2-40B4-BE49-F238E27FC236}">
                <a16:creationId xmlns:a16="http://schemas.microsoft.com/office/drawing/2014/main" id="{94C09481-82BF-457C-9654-17048C65978D}"/>
              </a:ext>
            </a:extLst>
          </p:cNvPr>
          <p:cNvSpPr>
            <a:spLocks noGrp="1"/>
          </p:cNvSpPr>
          <p:nvPr>
            <p:ph idx="1"/>
          </p:nvPr>
        </p:nvSpPr>
        <p:spPr>
          <a:xfrm>
            <a:off x="457200" y="1600201"/>
            <a:ext cx="8229600" cy="2087379"/>
          </a:xfrm>
        </p:spPr>
        <p:txBody>
          <a:bodyPr>
            <a:normAutofit/>
          </a:bodyPr>
          <a:lstStyle/>
          <a:p>
            <a:r>
              <a:rPr lang="en-US" sz="2400" dirty="0"/>
              <a:t>If we reject the null hypothesis, we can only conclude that not all population means are equal.</a:t>
            </a:r>
          </a:p>
          <a:p>
            <a:r>
              <a:rPr lang="en-US" sz="2400" dirty="0"/>
              <a:t>The one-way ANOVA test does not allow us to infer which individual means differ.</a:t>
            </a:r>
          </a:p>
          <a:p>
            <a:r>
              <a:rPr lang="en-US" sz="2400" dirty="0"/>
              <a:t>Summarize the ANOVA calculations in a table.</a:t>
            </a:r>
            <a:endParaRPr lang="en-IN" sz="2400" dirty="0"/>
          </a:p>
        </p:txBody>
      </p:sp>
      <p:graphicFrame>
        <p:nvGraphicFramePr>
          <p:cNvPr id="5" name="(Decorative)Table 5">
            <a:extLst>
              <a:ext uri="{FF2B5EF4-FFF2-40B4-BE49-F238E27FC236}">
                <a16:creationId xmlns:a16="http://schemas.microsoft.com/office/drawing/2014/main" id="{9432D464-8BB1-40DE-B6F1-BDFFA1698482}"/>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460555124"/>
              </p:ext>
            </p:extLst>
          </p:nvPr>
        </p:nvGraphicFramePr>
        <p:xfrm>
          <a:off x="457200" y="3774440"/>
          <a:ext cx="8229600" cy="20167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732913265"/>
                    </a:ext>
                  </a:extLst>
                </a:gridCol>
                <a:gridCol w="685800">
                  <a:extLst>
                    <a:ext uri="{9D8B030D-6E8A-4147-A177-3AD203B41FA5}">
                      <a16:colId xmlns:a16="http://schemas.microsoft.com/office/drawing/2014/main" val="3556370999"/>
                    </a:ext>
                  </a:extLst>
                </a:gridCol>
                <a:gridCol w="762000">
                  <a:extLst>
                    <a:ext uri="{9D8B030D-6E8A-4147-A177-3AD203B41FA5}">
                      <a16:colId xmlns:a16="http://schemas.microsoft.com/office/drawing/2014/main" val="2503007030"/>
                    </a:ext>
                  </a:extLst>
                </a:gridCol>
                <a:gridCol w="762000">
                  <a:extLst>
                    <a:ext uri="{9D8B030D-6E8A-4147-A177-3AD203B41FA5}">
                      <a16:colId xmlns:a16="http://schemas.microsoft.com/office/drawing/2014/main" val="2699909431"/>
                    </a:ext>
                  </a:extLst>
                </a:gridCol>
                <a:gridCol w="2133600">
                  <a:extLst>
                    <a:ext uri="{9D8B030D-6E8A-4147-A177-3AD203B41FA5}">
                      <a16:colId xmlns:a16="http://schemas.microsoft.com/office/drawing/2014/main" val="2399293835"/>
                    </a:ext>
                  </a:extLst>
                </a:gridCol>
                <a:gridCol w="1828800">
                  <a:extLst>
                    <a:ext uri="{9D8B030D-6E8A-4147-A177-3AD203B41FA5}">
                      <a16:colId xmlns:a16="http://schemas.microsoft.com/office/drawing/2014/main" val="1071153117"/>
                    </a:ext>
                  </a:extLst>
                </a:gridCol>
              </a:tblGrid>
              <a:tr h="370840">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3082094"/>
                  </a:ext>
                </a:extLst>
              </a:tr>
              <a:tr h="73152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455666"/>
                  </a:ext>
                </a:extLst>
              </a:tr>
              <a:tr h="4572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i="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633107"/>
                  </a:ext>
                </a:extLst>
              </a:tr>
              <a:tr h="4572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0839634"/>
                  </a:ext>
                </a:extLst>
              </a:tr>
            </a:tbl>
          </a:graphicData>
        </a:graphic>
      </p:graphicFrame>
      <p:graphicFrame>
        <p:nvGraphicFramePr>
          <p:cNvPr id="4" name="Object 3">
            <a:extLst>
              <a:ext uri="{FF2B5EF4-FFF2-40B4-BE49-F238E27FC236}">
                <a16:creationId xmlns:a16="http://schemas.microsoft.com/office/drawing/2014/main" id="{10FE746D-B2A1-4D4A-A9DB-93584BED990E}"/>
              </a:ext>
            </a:extLst>
          </p:cNvPr>
          <p:cNvGraphicFramePr>
            <a:graphicFrameLocks noChangeAspect="1"/>
          </p:cNvGraphicFramePr>
          <p:nvPr>
            <p:extLst>
              <p:ext uri="{D42A27DB-BD31-4B8C-83A1-F6EECF244321}">
                <p14:modId xmlns:p14="http://schemas.microsoft.com/office/powerpoint/2010/main" val="1098758084"/>
              </p:ext>
            </p:extLst>
          </p:nvPr>
        </p:nvGraphicFramePr>
        <p:xfrm>
          <a:off x="525091" y="3837931"/>
          <a:ext cx="1947019" cy="262102"/>
        </p:xfrm>
        <a:graphic>
          <a:graphicData uri="http://schemas.openxmlformats.org/presentationml/2006/ole">
            <mc:AlternateContent xmlns:mc="http://schemas.openxmlformats.org/markup-compatibility/2006">
              <mc:Choice xmlns:v="urn:schemas-microsoft-com:vml" Requires="v">
                <p:oleObj name="Equation" r:id="rId2" imgW="1320480" imgH="177480" progId="Equation.DSMT4">
                  <p:embed/>
                </p:oleObj>
              </mc:Choice>
              <mc:Fallback>
                <p:oleObj name="Equation" r:id="rId2" imgW="1320480" imgH="177480" progId="Equation.DSMT4">
                  <p:embed/>
                  <p:pic>
                    <p:nvPicPr>
                      <p:cNvPr id="0" name=""/>
                      <p:cNvPicPr/>
                      <p:nvPr/>
                    </p:nvPicPr>
                    <p:blipFill>
                      <a:blip r:embed="rId3"/>
                      <a:stretch>
                        <a:fillRect/>
                      </a:stretch>
                    </p:blipFill>
                    <p:spPr>
                      <a:xfrm>
                        <a:off x="525091" y="3837931"/>
                        <a:ext cx="1947019" cy="26210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35D752A5-97CA-403A-A158-76AC9EB3A9B2}"/>
              </a:ext>
            </a:extLst>
          </p:cNvPr>
          <p:cNvGraphicFramePr>
            <a:graphicFrameLocks noChangeAspect="1"/>
          </p:cNvGraphicFramePr>
          <p:nvPr>
            <p:extLst>
              <p:ext uri="{D42A27DB-BD31-4B8C-83A1-F6EECF244321}">
                <p14:modId xmlns:p14="http://schemas.microsoft.com/office/powerpoint/2010/main" val="3513529016"/>
              </p:ext>
            </p:extLst>
          </p:nvPr>
        </p:nvGraphicFramePr>
        <p:xfrm>
          <a:off x="2685006" y="3835310"/>
          <a:ext cx="340354" cy="264723"/>
        </p:xfrm>
        <a:graphic>
          <a:graphicData uri="http://schemas.openxmlformats.org/presentationml/2006/ole">
            <mc:AlternateContent xmlns:mc="http://schemas.openxmlformats.org/markup-compatibility/2006">
              <mc:Choice xmlns:v="urn:schemas-microsoft-com:vml" Requires="v">
                <p:oleObj name="Equation" r:id="rId4" imgW="228600" imgH="177480" progId="Equation.DSMT4">
                  <p:embed/>
                </p:oleObj>
              </mc:Choice>
              <mc:Fallback>
                <p:oleObj name="Equation" r:id="rId4" imgW="228600" imgH="177480" progId="Equation.DSMT4">
                  <p:embed/>
                  <p:pic>
                    <p:nvPicPr>
                      <p:cNvPr id="0" name=""/>
                      <p:cNvPicPr/>
                      <p:nvPr/>
                    </p:nvPicPr>
                    <p:blipFill>
                      <a:blip r:embed="rId5"/>
                      <a:stretch>
                        <a:fillRect/>
                      </a:stretch>
                    </p:blipFill>
                    <p:spPr>
                      <a:xfrm>
                        <a:off x="2685006" y="3835310"/>
                        <a:ext cx="340354" cy="26472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71B6F638-C82E-4E69-B331-8CBDFF3E6FC4}"/>
              </a:ext>
            </a:extLst>
          </p:cNvPr>
          <p:cNvGraphicFramePr>
            <a:graphicFrameLocks noChangeAspect="1"/>
          </p:cNvGraphicFramePr>
          <p:nvPr>
            <p:extLst>
              <p:ext uri="{D42A27DB-BD31-4B8C-83A1-F6EECF244321}">
                <p14:modId xmlns:p14="http://schemas.microsoft.com/office/powerpoint/2010/main" val="1614095527"/>
              </p:ext>
            </p:extLst>
          </p:nvPr>
        </p:nvGraphicFramePr>
        <p:xfrm>
          <a:off x="3417514" y="3815082"/>
          <a:ext cx="317972" cy="317972"/>
        </p:xfrm>
        <a:graphic>
          <a:graphicData uri="http://schemas.openxmlformats.org/presentationml/2006/ole">
            <mc:AlternateContent xmlns:mc="http://schemas.openxmlformats.org/markup-compatibility/2006">
              <mc:Choice xmlns:v="urn:schemas-microsoft-com:vml" Requires="v">
                <p:oleObj name="Equation" r:id="rId6" imgW="203040" imgH="203040" progId="Equation.DSMT4">
                  <p:embed/>
                </p:oleObj>
              </mc:Choice>
              <mc:Fallback>
                <p:oleObj name="Equation" r:id="rId6" imgW="203040" imgH="203040" progId="Equation.DSMT4">
                  <p:embed/>
                  <p:pic>
                    <p:nvPicPr>
                      <p:cNvPr id="0" name=""/>
                      <p:cNvPicPr/>
                      <p:nvPr/>
                    </p:nvPicPr>
                    <p:blipFill>
                      <a:blip r:embed="rId7"/>
                      <a:stretch>
                        <a:fillRect/>
                      </a:stretch>
                    </p:blipFill>
                    <p:spPr>
                      <a:xfrm>
                        <a:off x="3417514" y="3815082"/>
                        <a:ext cx="317972" cy="317972"/>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DEB61A3C-E3CF-4B19-AEDD-B7D70B90E9A9}"/>
              </a:ext>
            </a:extLst>
          </p:cNvPr>
          <p:cNvGraphicFramePr>
            <a:graphicFrameLocks noChangeAspect="1"/>
          </p:cNvGraphicFramePr>
          <p:nvPr>
            <p:extLst>
              <p:ext uri="{D42A27DB-BD31-4B8C-83A1-F6EECF244321}">
                <p14:modId xmlns:p14="http://schemas.microsoft.com/office/powerpoint/2010/main" val="3106337164"/>
              </p:ext>
            </p:extLst>
          </p:nvPr>
        </p:nvGraphicFramePr>
        <p:xfrm>
          <a:off x="4135313" y="3818037"/>
          <a:ext cx="432885" cy="275471"/>
        </p:xfrm>
        <a:graphic>
          <a:graphicData uri="http://schemas.openxmlformats.org/presentationml/2006/ole">
            <mc:AlternateContent xmlns:mc="http://schemas.openxmlformats.org/markup-compatibility/2006">
              <mc:Choice xmlns:v="urn:schemas-microsoft-com:vml" Requires="v">
                <p:oleObj name="Equation" r:id="rId8" imgW="279360" imgH="177480" progId="Equation.DSMT4">
                  <p:embed/>
                </p:oleObj>
              </mc:Choice>
              <mc:Fallback>
                <p:oleObj name="Equation" r:id="rId8" imgW="279360" imgH="177480" progId="Equation.DSMT4">
                  <p:embed/>
                  <p:pic>
                    <p:nvPicPr>
                      <p:cNvPr id="0" name=""/>
                      <p:cNvPicPr/>
                      <p:nvPr/>
                    </p:nvPicPr>
                    <p:blipFill>
                      <a:blip r:embed="rId9"/>
                      <a:stretch>
                        <a:fillRect/>
                      </a:stretch>
                    </p:blipFill>
                    <p:spPr>
                      <a:xfrm>
                        <a:off x="4135313" y="3818037"/>
                        <a:ext cx="432885" cy="275471"/>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5F81517D-D2D3-4850-A2DA-AF3E7F45158C}"/>
              </a:ext>
            </a:extLst>
          </p:cNvPr>
          <p:cNvGraphicFramePr>
            <a:graphicFrameLocks noChangeAspect="1"/>
          </p:cNvGraphicFramePr>
          <p:nvPr>
            <p:extLst>
              <p:ext uri="{D42A27DB-BD31-4B8C-83A1-F6EECF244321}">
                <p14:modId xmlns:p14="http://schemas.microsoft.com/office/powerpoint/2010/main" val="2628603222"/>
              </p:ext>
            </p:extLst>
          </p:nvPr>
        </p:nvGraphicFramePr>
        <p:xfrm>
          <a:off x="5695359" y="3838882"/>
          <a:ext cx="258354" cy="238477"/>
        </p:xfrm>
        <a:graphic>
          <a:graphicData uri="http://schemas.openxmlformats.org/presentationml/2006/ole">
            <mc:AlternateContent xmlns:mc="http://schemas.openxmlformats.org/markup-compatibility/2006">
              <mc:Choice xmlns:v="urn:schemas-microsoft-com:vml" Requires="v">
                <p:oleObj name="Equation" r:id="rId10" imgW="164880" imgH="152280" progId="Equation.DSMT4">
                  <p:embed/>
                </p:oleObj>
              </mc:Choice>
              <mc:Fallback>
                <p:oleObj name="Equation" r:id="rId10" imgW="164880" imgH="152280" progId="Equation.DSMT4">
                  <p:embed/>
                  <p:pic>
                    <p:nvPicPr>
                      <p:cNvPr id="0" name=""/>
                      <p:cNvPicPr/>
                      <p:nvPr/>
                    </p:nvPicPr>
                    <p:blipFill>
                      <a:blip r:embed="rId11"/>
                      <a:stretch>
                        <a:fillRect/>
                      </a:stretch>
                    </p:blipFill>
                    <p:spPr>
                      <a:xfrm>
                        <a:off x="5695359" y="3838882"/>
                        <a:ext cx="258354" cy="238477"/>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CB0D7287-7C05-43C2-A60B-ABDE29FA8ECD}"/>
              </a:ext>
            </a:extLst>
          </p:cNvPr>
          <p:cNvGraphicFramePr>
            <a:graphicFrameLocks noChangeAspect="1"/>
          </p:cNvGraphicFramePr>
          <p:nvPr>
            <p:extLst>
              <p:ext uri="{D42A27DB-BD31-4B8C-83A1-F6EECF244321}">
                <p14:modId xmlns:p14="http://schemas.microsoft.com/office/powerpoint/2010/main" val="2941906979"/>
              </p:ext>
            </p:extLst>
          </p:nvPr>
        </p:nvGraphicFramePr>
        <p:xfrm>
          <a:off x="7370962" y="3823666"/>
          <a:ext cx="821197" cy="286462"/>
        </p:xfrm>
        <a:graphic>
          <a:graphicData uri="http://schemas.openxmlformats.org/presentationml/2006/ole">
            <mc:AlternateContent xmlns:mc="http://schemas.openxmlformats.org/markup-compatibility/2006">
              <mc:Choice xmlns:v="urn:schemas-microsoft-com:vml" Requires="v">
                <p:oleObj name="Equation" r:id="rId12" imgW="545760" imgH="190440" progId="Equation.DSMT4">
                  <p:embed/>
                </p:oleObj>
              </mc:Choice>
              <mc:Fallback>
                <p:oleObj name="Equation" r:id="rId12" imgW="545760" imgH="190440" progId="Equation.DSMT4">
                  <p:embed/>
                  <p:pic>
                    <p:nvPicPr>
                      <p:cNvPr id="0" name=""/>
                      <p:cNvPicPr/>
                      <p:nvPr/>
                    </p:nvPicPr>
                    <p:blipFill>
                      <a:blip r:embed="rId13"/>
                      <a:stretch>
                        <a:fillRect/>
                      </a:stretch>
                    </p:blipFill>
                    <p:spPr>
                      <a:xfrm>
                        <a:off x="7370962" y="3823666"/>
                        <a:ext cx="821197" cy="28646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204E0F0-298E-44D3-82DD-810DB44079B7}"/>
              </a:ext>
            </a:extLst>
          </p:cNvPr>
          <p:cNvGraphicFramePr>
            <a:graphicFrameLocks noChangeAspect="1"/>
          </p:cNvGraphicFramePr>
          <p:nvPr>
            <p:extLst>
              <p:ext uri="{D42A27DB-BD31-4B8C-83A1-F6EECF244321}">
                <p14:modId xmlns:p14="http://schemas.microsoft.com/office/powerpoint/2010/main" val="375889732"/>
              </p:ext>
            </p:extLst>
          </p:nvPr>
        </p:nvGraphicFramePr>
        <p:xfrm>
          <a:off x="513902" y="4229849"/>
          <a:ext cx="1541607" cy="293643"/>
        </p:xfrm>
        <a:graphic>
          <a:graphicData uri="http://schemas.openxmlformats.org/presentationml/2006/ole">
            <mc:AlternateContent xmlns:mc="http://schemas.openxmlformats.org/markup-compatibility/2006">
              <mc:Choice xmlns:v="urn:schemas-microsoft-com:vml" Requires="v">
                <p:oleObj name="Equation" r:id="rId14" imgW="1066680" imgH="203040" progId="Equation.DSMT4">
                  <p:embed/>
                </p:oleObj>
              </mc:Choice>
              <mc:Fallback>
                <p:oleObj name="Equation" r:id="rId14" imgW="1066680" imgH="203040" progId="Equation.DSMT4">
                  <p:embed/>
                  <p:pic>
                    <p:nvPicPr>
                      <p:cNvPr id="0" name=""/>
                      <p:cNvPicPr/>
                      <p:nvPr/>
                    </p:nvPicPr>
                    <p:blipFill>
                      <a:blip r:embed="rId15"/>
                      <a:stretch>
                        <a:fillRect/>
                      </a:stretch>
                    </p:blipFill>
                    <p:spPr>
                      <a:xfrm>
                        <a:off x="513902" y="4229849"/>
                        <a:ext cx="1541607" cy="293643"/>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9B4FE10D-5088-4ABE-A211-2F31DE51C263}"/>
              </a:ext>
            </a:extLst>
          </p:cNvPr>
          <p:cNvGraphicFramePr>
            <a:graphicFrameLocks noChangeAspect="1"/>
          </p:cNvGraphicFramePr>
          <p:nvPr>
            <p:extLst>
              <p:ext uri="{D42A27DB-BD31-4B8C-83A1-F6EECF244321}">
                <p14:modId xmlns:p14="http://schemas.microsoft.com/office/powerpoint/2010/main" val="2409419271"/>
              </p:ext>
            </p:extLst>
          </p:nvPr>
        </p:nvGraphicFramePr>
        <p:xfrm>
          <a:off x="2547446" y="4245425"/>
          <a:ext cx="590290" cy="275471"/>
        </p:xfrm>
        <a:graphic>
          <a:graphicData uri="http://schemas.openxmlformats.org/presentationml/2006/ole">
            <mc:AlternateContent xmlns:mc="http://schemas.openxmlformats.org/markup-compatibility/2006">
              <mc:Choice xmlns:v="urn:schemas-microsoft-com:vml" Requires="v">
                <p:oleObj name="Equation" r:id="rId16" imgW="380880" imgH="177480" progId="Equation.DSMT4">
                  <p:embed/>
                </p:oleObj>
              </mc:Choice>
              <mc:Fallback>
                <p:oleObj name="Equation" r:id="rId16" imgW="380880" imgH="177480" progId="Equation.DSMT4">
                  <p:embed/>
                  <p:pic>
                    <p:nvPicPr>
                      <p:cNvPr id="0" name=""/>
                      <p:cNvPicPr/>
                      <p:nvPr/>
                    </p:nvPicPr>
                    <p:blipFill>
                      <a:blip r:embed="rId17"/>
                      <a:stretch>
                        <a:fillRect/>
                      </a:stretch>
                    </p:blipFill>
                    <p:spPr>
                      <a:xfrm>
                        <a:off x="2547446" y="4245425"/>
                        <a:ext cx="590290" cy="275471"/>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399DBBA7-EFEA-4497-830C-FAFF16BF9846}"/>
              </a:ext>
            </a:extLst>
          </p:cNvPr>
          <p:cNvGraphicFramePr>
            <a:graphicFrameLocks noChangeAspect="1"/>
          </p:cNvGraphicFramePr>
          <p:nvPr>
            <p:extLst>
              <p:ext uri="{D42A27DB-BD31-4B8C-83A1-F6EECF244321}">
                <p14:modId xmlns:p14="http://schemas.microsoft.com/office/powerpoint/2010/main" val="2381170367"/>
              </p:ext>
            </p:extLst>
          </p:nvPr>
        </p:nvGraphicFramePr>
        <p:xfrm>
          <a:off x="3307059" y="4258875"/>
          <a:ext cx="476956" cy="278226"/>
        </p:xfrm>
        <a:graphic>
          <a:graphicData uri="http://schemas.openxmlformats.org/presentationml/2006/ole">
            <mc:AlternateContent xmlns:mc="http://schemas.openxmlformats.org/markup-compatibility/2006">
              <mc:Choice xmlns:v="urn:schemas-microsoft-com:vml" Requires="v">
                <p:oleObj name="Equation" r:id="rId18" imgW="304560" imgH="177480" progId="Equation.DSMT4">
                  <p:embed/>
                </p:oleObj>
              </mc:Choice>
              <mc:Fallback>
                <p:oleObj name="Equation" r:id="rId18" imgW="304560" imgH="177480" progId="Equation.DSMT4">
                  <p:embed/>
                  <p:pic>
                    <p:nvPicPr>
                      <p:cNvPr id="0" name=""/>
                      <p:cNvPicPr/>
                      <p:nvPr/>
                    </p:nvPicPr>
                    <p:blipFill>
                      <a:blip r:embed="rId19"/>
                      <a:stretch>
                        <a:fillRect/>
                      </a:stretch>
                    </p:blipFill>
                    <p:spPr>
                      <a:xfrm>
                        <a:off x="3307059" y="4258875"/>
                        <a:ext cx="476956" cy="27822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4FAFF159-8C02-4378-8709-B6D03B97659D}"/>
              </a:ext>
            </a:extLst>
          </p:cNvPr>
          <p:cNvGraphicFramePr>
            <a:graphicFrameLocks noChangeAspect="1"/>
          </p:cNvGraphicFramePr>
          <p:nvPr>
            <p:extLst>
              <p:ext uri="{D42A27DB-BD31-4B8C-83A1-F6EECF244321}">
                <p14:modId xmlns:p14="http://schemas.microsoft.com/office/powerpoint/2010/main" val="3912928351"/>
              </p:ext>
            </p:extLst>
          </p:nvPr>
        </p:nvGraphicFramePr>
        <p:xfrm>
          <a:off x="4007788" y="4272085"/>
          <a:ext cx="655812" cy="270044"/>
        </p:xfrm>
        <a:graphic>
          <a:graphicData uri="http://schemas.openxmlformats.org/presentationml/2006/ole">
            <mc:AlternateContent xmlns:mc="http://schemas.openxmlformats.org/markup-compatibility/2006">
              <mc:Choice xmlns:v="urn:schemas-microsoft-com:vml" Requires="v">
                <p:oleObj name="Equation" r:id="rId20" imgW="431640" imgH="177480" progId="Equation.DSMT4">
                  <p:embed/>
                </p:oleObj>
              </mc:Choice>
              <mc:Fallback>
                <p:oleObj name="Equation" r:id="rId20" imgW="431640" imgH="177480" progId="Equation.DSMT4">
                  <p:embed/>
                  <p:pic>
                    <p:nvPicPr>
                      <p:cNvPr id="0" name=""/>
                      <p:cNvPicPr/>
                      <p:nvPr/>
                    </p:nvPicPr>
                    <p:blipFill>
                      <a:blip r:embed="rId21"/>
                      <a:stretch>
                        <a:fillRect/>
                      </a:stretch>
                    </p:blipFill>
                    <p:spPr>
                      <a:xfrm>
                        <a:off x="4007788" y="4272085"/>
                        <a:ext cx="655812" cy="270044"/>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74E66665-0F8B-4797-B6ED-EF246779289B}"/>
              </a:ext>
            </a:extLst>
          </p:cNvPr>
          <p:cNvGraphicFramePr>
            <a:graphicFrameLocks noChangeAspect="1"/>
          </p:cNvGraphicFramePr>
          <p:nvPr>
            <p:extLst>
              <p:ext uri="{D42A27DB-BD31-4B8C-83A1-F6EECF244321}">
                <p14:modId xmlns:p14="http://schemas.microsoft.com/office/powerpoint/2010/main" val="215635232"/>
              </p:ext>
            </p:extLst>
          </p:nvPr>
        </p:nvGraphicFramePr>
        <p:xfrm>
          <a:off x="4913313" y="4184650"/>
          <a:ext cx="1711325" cy="631825"/>
        </p:xfrm>
        <a:graphic>
          <a:graphicData uri="http://schemas.openxmlformats.org/presentationml/2006/ole">
            <mc:AlternateContent xmlns:mc="http://schemas.openxmlformats.org/markup-compatibility/2006">
              <mc:Choice xmlns:v="urn:schemas-microsoft-com:vml" Requires="v">
                <p:oleObj name="Equation" r:id="rId22" imgW="1549080" imgH="571320" progId="Equation.DSMT4">
                  <p:embed/>
                </p:oleObj>
              </mc:Choice>
              <mc:Fallback>
                <p:oleObj name="Equation" r:id="rId22" imgW="1549080" imgH="571320" progId="Equation.DSMT4">
                  <p:embed/>
                  <p:pic>
                    <p:nvPicPr>
                      <p:cNvPr id="0" name=""/>
                      <p:cNvPicPr/>
                      <p:nvPr/>
                    </p:nvPicPr>
                    <p:blipFill>
                      <a:blip r:embed="rId23"/>
                      <a:stretch>
                        <a:fillRect/>
                      </a:stretch>
                    </p:blipFill>
                    <p:spPr>
                      <a:xfrm>
                        <a:off x="4913313" y="4184650"/>
                        <a:ext cx="1711325" cy="63182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10885A3-0E59-4DAA-9B90-7F2B765160ED}"/>
              </a:ext>
            </a:extLst>
          </p:cNvPr>
          <p:cNvGraphicFramePr>
            <a:graphicFrameLocks noChangeAspect="1"/>
          </p:cNvGraphicFramePr>
          <p:nvPr>
            <p:extLst>
              <p:ext uri="{D42A27DB-BD31-4B8C-83A1-F6EECF244321}">
                <p14:modId xmlns:p14="http://schemas.microsoft.com/office/powerpoint/2010/main" val="2819577145"/>
              </p:ext>
            </p:extLst>
          </p:nvPr>
        </p:nvGraphicFramePr>
        <p:xfrm>
          <a:off x="6878638" y="4198938"/>
          <a:ext cx="1806575" cy="574675"/>
        </p:xfrm>
        <a:graphic>
          <a:graphicData uri="http://schemas.openxmlformats.org/presentationml/2006/ole">
            <mc:AlternateContent xmlns:mc="http://schemas.openxmlformats.org/markup-compatibility/2006">
              <mc:Choice xmlns:v="urn:schemas-microsoft-com:vml" Requires="v">
                <p:oleObj name="Equation" r:id="rId24" imgW="1955520" imgH="622080" progId="Equation.DSMT4">
                  <p:embed/>
                </p:oleObj>
              </mc:Choice>
              <mc:Fallback>
                <p:oleObj name="Equation" r:id="rId24" imgW="1955520" imgH="622080" progId="Equation.DSMT4">
                  <p:embed/>
                  <p:pic>
                    <p:nvPicPr>
                      <p:cNvPr id="0" name=""/>
                      <p:cNvPicPr/>
                      <p:nvPr/>
                    </p:nvPicPr>
                    <p:blipFill>
                      <a:blip r:embed="rId25"/>
                      <a:stretch>
                        <a:fillRect/>
                      </a:stretch>
                    </p:blipFill>
                    <p:spPr>
                      <a:xfrm>
                        <a:off x="6878638" y="4198938"/>
                        <a:ext cx="1806575" cy="5746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92342FDD-D58D-4E91-907E-6869553095DA}"/>
              </a:ext>
            </a:extLst>
          </p:cNvPr>
          <p:cNvGraphicFramePr>
            <a:graphicFrameLocks noChangeAspect="1"/>
          </p:cNvGraphicFramePr>
          <p:nvPr>
            <p:extLst>
              <p:ext uri="{D42A27DB-BD31-4B8C-83A1-F6EECF244321}">
                <p14:modId xmlns:p14="http://schemas.microsoft.com/office/powerpoint/2010/main" val="908013621"/>
              </p:ext>
            </p:extLst>
          </p:nvPr>
        </p:nvGraphicFramePr>
        <p:xfrm>
          <a:off x="537093" y="4977001"/>
          <a:ext cx="1362806" cy="290736"/>
        </p:xfrm>
        <a:graphic>
          <a:graphicData uri="http://schemas.openxmlformats.org/presentationml/2006/ole">
            <mc:AlternateContent xmlns:mc="http://schemas.openxmlformats.org/markup-compatibility/2006">
              <mc:Choice xmlns:v="urn:schemas-microsoft-com:vml" Requires="v">
                <p:oleObj name="Equation" r:id="rId26" imgW="952200" imgH="203040" progId="Equation.DSMT4">
                  <p:embed/>
                </p:oleObj>
              </mc:Choice>
              <mc:Fallback>
                <p:oleObj name="Equation" r:id="rId26" imgW="952200" imgH="203040" progId="Equation.DSMT4">
                  <p:embed/>
                  <p:pic>
                    <p:nvPicPr>
                      <p:cNvPr id="0" name=""/>
                      <p:cNvPicPr/>
                      <p:nvPr/>
                    </p:nvPicPr>
                    <p:blipFill>
                      <a:blip r:embed="rId27"/>
                      <a:stretch>
                        <a:fillRect/>
                      </a:stretch>
                    </p:blipFill>
                    <p:spPr>
                      <a:xfrm>
                        <a:off x="537093" y="4977001"/>
                        <a:ext cx="1362806" cy="290736"/>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B8F305D4-DD2F-4950-B454-7D5978E71090}"/>
              </a:ext>
            </a:extLst>
          </p:cNvPr>
          <p:cNvGraphicFramePr>
            <a:graphicFrameLocks noChangeAspect="1"/>
          </p:cNvGraphicFramePr>
          <p:nvPr>
            <p:extLst>
              <p:ext uri="{D42A27DB-BD31-4B8C-83A1-F6EECF244321}">
                <p14:modId xmlns:p14="http://schemas.microsoft.com/office/powerpoint/2010/main" val="3107905717"/>
              </p:ext>
            </p:extLst>
          </p:nvPr>
        </p:nvGraphicFramePr>
        <p:xfrm>
          <a:off x="2558084" y="4953501"/>
          <a:ext cx="501285" cy="292418"/>
        </p:xfrm>
        <a:graphic>
          <a:graphicData uri="http://schemas.openxmlformats.org/presentationml/2006/ole">
            <mc:AlternateContent xmlns:mc="http://schemas.openxmlformats.org/markup-compatibility/2006">
              <mc:Choice xmlns:v="urn:schemas-microsoft-com:vml" Requires="v">
                <p:oleObj name="Equation" r:id="rId28" imgW="304560" imgH="177480" progId="Equation.DSMT4">
                  <p:embed/>
                </p:oleObj>
              </mc:Choice>
              <mc:Fallback>
                <p:oleObj name="Equation" r:id="rId28" imgW="304560" imgH="177480" progId="Equation.DSMT4">
                  <p:embed/>
                  <p:pic>
                    <p:nvPicPr>
                      <p:cNvPr id="0" name=""/>
                      <p:cNvPicPr/>
                      <p:nvPr/>
                    </p:nvPicPr>
                    <p:blipFill>
                      <a:blip r:embed="rId29"/>
                      <a:stretch>
                        <a:fillRect/>
                      </a:stretch>
                    </p:blipFill>
                    <p:spPr>
                      <a:xfrm>
                        <a:off x="2558084" y="4953501"/>
                        <a:ext cx="501285" cy="292418"/>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3DDD57F0-A1C8-411B-AED9-48D394F12DBA}"/>
              </a:ext>
            </a:extLst>
          </p:cNvPr>
          <p:cNvGraphicFramePr>
            <a:graphicFrameLocks noChangeAspect="1"/>
          </p:cNvGraphicFramePr>
          <p:nvPr>
            <p:extLst>
              <p:ext uri="{D42A27DB-BD31-4B8C-83A1-F6EECF244321}">
                <p14:modId xmlns:p14="http://schemas.microsoft.com/office/powerpoint/2010/main" val="1540614611"/>
              </p:ext>
            </p:extLst>
          </p:nvPr>
        </p:nvGraphicFramePr>
        <p:xfrm>
          <a:off x="3229252" y="4906595"/>
          <a:ext cx="668378" cy="375964"/>
        </p:xfrm>
        <a:graphic>
          <a:graphicData uri="http://schemas.openxmlformats.org/presentationml/2006/ole">
            <mc:AlternateContent xmlns:mc="http://schemas.openxmlformats.org/markup-compatibility/2006">
              <mc:Choice xmlns:v="urn:schemas-microsoft-com:vml" Requires="v">
                <p:oleObj name="Equation" r:id="rId30" imgW="406080" imgH="228600" progId="Equation.DSMT4">
                  <p:embed/>
                </p:oleObj>
              </mc:Choice>
              <mc:Fallback>
                <p:oleObj name="Equation" r:id="rId30" imgW="406080" imgH="228600" progId="Equation.DSMT4">
                  <p:embed/>
                  <p:pic>
                    <p:nvPicPr>
                      <p:cNvPr id="0" name=""/>
                      <p:cNvPicPr/>
                      <p:nvPr/>
                    </p:nvPicPr>
                    <p:blipFill>
                      <a:blip r:embed="rId31"/>
                      <a:stretch>
                        <a:fillRect/>
                      </a:stretch>
                    </p:blipFill>
                    <p:spPr>
                      <a:xfrm>
                        <a:off x="3229252" y="4906595"/>
                        <a:ext cx="668378" cy="375964"/>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9049F741-C321-409C-B70C-9E299E1875A6}"/>
              </a:ext>
            </a:extLst>
          </p:cNvPr>
          <p:cNvGraphicFramePr>
            <a:graphicFrameLocks noChangeAspect="1"/>
          </p:cNvGraphicFramePr>
          <p:nvPr>
            <p:extLst>
              <p:ext uri="{D42A27DB-BD31-4B8C-83A1-F6EECF244321}">
                <p14:modId xmlns:p14="http://schemas.microsoft.com/office/powerpoint/2010/main" val="4227587891"/>
              </p:ext>
            </p:extLst>
          </p:nvPr>
        </p:nvGraphicFramePr>
        <p:xfrm>
          <a:off x="4029324" y="4956919"/>
          <a:ext cx="540080" cy="270044"/>
        </p:xfrm>
        <a:graphic>
          <a:graphicData uri="http://schemas.openxmlformats.org/presentationml/2006/ole">
            <mc:AlternateContent xmlns:mc="http://schemas.openxmlformats.org/markup-compatibility/2006">
              <mc:Choice xmlns:v="urn:schemas-microsoft-com:vml" Requires="v">
                <p:oleObj name="Equation" r:id="rId32" imgW="355320" imgH="177480" progId="Equation.DSMT4">
                  <p:embed/>
                </p:oleObj>
              </mc:Choice>
              <mc:Fallback>
                <p:oleObj name="Equation" r:id="rId32" imgW="355320" imgH="177480" progId="Equation.DSMT4">
                  <p:embed/>
                  <p:pic>
                    <p:nvPicPr>
                      <p:cNvPr id="0" name=""/>
                      <p:cNvPicPr/>
                      <p:nvPr/>
                    </p:nvPicPr>
                    <p:blipFill>
                      <a:blip r:embed="rId33"/>
                      <a:stretch>
                        <a:fillRect/>
                      </a:stretch>
                    </p:blipFill>
                    <p:spPr>
                      <a:xfrm>
                        <a:off x="4029324" y="4956919"/>
                        <a:ext cx="540080" cy="27004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1E7C71BE-0CBA-4FBF-A566-0E0E67930AE8}"/>
              </a:ext>
            </a:extLst>
          </p:cNvPr>
          <p:cNvGraphicFramePr>
            <a:graphicFrameLocks noChangeAspect="1"/>
          </p:cNvGraphicFramePr>
          <p:nvPr>
            <p:extLst>
              <p:ext uri="{D42A27DB-BD31-4B8C-83A1-F6EECF244321}">
                <p14:modId xmlns:p14="http://schemas.microsoft.com/office/powerpoint/2010/main" val="2465837227"/>
              </p:ext>
            </p:extLst>
          </p:nvPr>
        </p:nvGraphicFramePr>
        <p:xfrm>
          <a:off x="572988" y="5449896"/>
          <a:ext cx="559370" cy="270044"/>
        </p:xfrm>
        <a:graphic>
          <a:graphicData uri="http://schemas.openxmlformats.org/presentationml/2006/ole">
            <mc:AlternateContent xmlns:mc="http://schemas.openxmlformats.org/markup-compatibility/2006">
              <mc:Choice xmlns:v="urn:schemas-microsoft-com:vml" Requires="v">
                <p:oleObj name="Equation" r:id="rId34" imgW="368280" imgH="177480" progId="Equation.DSMT4">
                  <p:embed/>
                </p:oleObj>
              </mc:Choice>
              <mc:Fallback>
                <p:oleObj name="Equation" r:id="rId34" imgW="368280" imgH="177480" progId="Equation.DSMT4">
                  <p:embed/>
                  <p:pic>
                    <p:nvPicPr>
                      <p:cNvPr id="0" name=""/>
                      <p:cNvPicPr/>
                      <p:nvPr/>
                    </p:nvPicPr>
                    <p:blipFill>
                      <a:blip r:embed="rId35"/>
                      <a:stretch>
                        <a:fillRect/>
                      </a:stretch>
                    </p:blipFill>
                    <p:spPr>
                      <a:xfrm>
                        <a:off x="572988" y="5449896"/>
                        <a:ext cx="559370" cy="270044"/>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AC2726A1-3861-4B56-8633-63ED8580D577}"/>
              </a:ext>
            </a:extLst>
          </p:cNvPr>
          <p:cNvGraphicFramePr>
            <a:graphicFrameLocks noChangeAspect="1"/>
          </p:cNvGraphicFramePr>
          <p:nvPr>
            <p:extLst>
              <p:ext uri="{D42A27DB-BD31-4B8C-83A1-F6EECF244321}">
                <p14:modId xmlns:p14="http://schemas.microsoft.com/office/powerpoint/2010/main" val="1126004581"/>
              </p:ext>
            </p:extLst>
          </p:nvPr>
        </p:nvGraphicFramePr>
        <p:xfrm>
          <a:off x="2546866" y="5429950"/>
          <a:ext cx="511361" cy="298295"/>
        </p:xfrm>
        <a:graphic>
          <a:graphicData uri="http://schemas.openxmlformats.org/presentationml/2006/ole">
            <mc:AlternateContent xmlns:mc="http://schemas.openxmlformats.org/markup-compatibility/2006">
              <mc:Choice xmlns:v="urn:schemas-microsoft-com:vml" Requires="v">
                <p:oleObj name="Equation" r:id="rId36" imgW="304560" imgH="177480" progId="Equation.DSMT4">
                  <p:embed/>
                </p:oleObj>
              </mc:Choice>
              <mc:Fallback>
                <p:oleObj name="Equation" r:id="rId36" imgW="304560" imgH="177480" progId="Equation.DSMT4">
                  <p:embed/>
                  <p:pic>
                    <p:nvPicPr>
                      <p:cNvPr id="0" name=""/>
                      <p:cNvPicPr/>
                      <p:nvPr/>
                    </p:nvPicPr>
                    <p:blipFill>
                      <a:blip r:embed="rId37"/>
                      <a:stretch>
                        <a:fillRect/>
                      </a:stretch>
                    </p:blipFill>
                    <p:spPr>
                      <a:xfrm>
                        <a:off x="2546866" y="5429950"/>
                        <a:ext cx="511361" cy="298295"/>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8CF89C88-7AC3-4876-B34F-D0FADDF61B12}"/>
              </a:ext>
            </a:extLst>
          </p:cNvPr>
          <p:cNvGraphicFramePr>
            <a:graphicFrameLocks noChangeAspect="1"/>
          </p:cNvGraphicFramePr>
          <p:nvPr>
            <p:extLst>
              <p:ext uri="{D42A27DB-BD31-4B8C-83A1-F6EECF244321}">
                <p14:modId xmlns:p14="http://schemas.microsoft.com/office/powerpoint/2010/main" val="210426962"/>
              </p:ext>
            </p:extLst>
          </p:nvPr>
        </p:nvGraphicFramePr>
        <p:xfrm>
          <a:off x="3255861" y="5420415"/>
          <a:ext cx="578659" cy="347196"/>
        </p:xfrm>
        <a:graphic>
          <a:graphicData uri="http://schemas.openxmlformats.org/presentationml/2006/ole">
            <mc:AlternateContent xmlns:mc="http://schemas.openxmlformats.org/markup-compatibility/2006">
              <mc:Choice xmlns:v="urn:schemas-microsoft-com:vml" Requires="v">
                <p:oleObj name="Equation" r:id="rId38" imgW="380880" imgH="228600" progId="Equation.DSMT4">
                  <p:embed/>
                </p:oleObj>
              </mc:Choice>
              <mc:Fallback>
                <p:oleObj name="Equation" r:id="rId38" imgW="380880" imgH="228600" progId="Equation.DSMT4">
                  <p:embed/>
                  <p:pic>
                    <p:nvPicPr>
                      <p:cNvPr id="0" name=""/>
                      <p:cNvPicPr/>
                      <p:nvPr/>
                    </p:nvPicPr>
                    <p:blipFill>
                      <a:blip r:embed="rId39"/>
                      <a:stretch>
                        <a:fillRect/>
                      </a:stretch>
                    </p:blipFill>
                    <p:spPr>
                      <a:xfrm>
                        <a:off x="3255861" y="5420415"/>
                        <a:ext cx="578659" cy="347196"/>
                      </a:xfrm>
                      <a:prstGeom prst="rect">
                        <a:avLst/>
                      </a:prstGeom>
                    </p:spPr>
                  </p:pic>
                </p:oleObj>
              </mc:Fallback>
            </mc:AlternateContent>
          </a:graphicData>
        </a:graphic>
      </p:graphicFrame>
    </p:spTree>
    <p:extLst>
      <p:ext uri="{BB962C8B-B14F-4D97-AF65-F5344CB8AC3E}">
        <p14:creationId xmlns:p14="http://schemas.microsoft.com/office/powerpoint/2010/main" val="1448685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C0F54-0FAC-47D9-95FC-FE5ABDD89E35}"/>
              </a:ext>
            </a:extLst>
          </p:cNvPr>
          <p:cNvSpPr>
            <a:spLocks noGrp="1"/>
          </p:cNvSpPr>
          <p:nvPr>
            <p:ph type="title"/>
          </p:nvPr>
        </p:nvSpPr>
        <p:spPr>
          <a:xfrm>
            <a:off x="457200" y="274638"/>
            <a:ext cx="8305800" cy="1143000"/>
          </a:xfrm>
        </p:spPr>
        <p:txBody>
          <a:bodyPr/>
          <a:lstStyle/>
          <a:p>
            <a:r>
              <a:rPr lang="en-IN" dirty="0"/>
              <a:t>13.1 One-Way ANOVA Test </a:t>
            </a:r>
            <a:r>
              <a:rPr lang="en-IN" sz="1000" dirty="0"/>
              <a:t>16</a:t>
            </a:r>
            <a:endParaRPr lang="en-IN" dirty="0"/>
          </a:p>
        </p:txBody>
      </p:sp>
      <p:sp>
        <p:nvSpPr>
          <p:cNvPr id="3" name="Content Placeholder 2">
            <a:extLst>
              <a:ext uri="{FF2B5EF4-FFF2-40B4-BE49-F238E27FC236}">
                <a16:creationId xmlns:a16="http://schemas.microsoft.com/office/drawing/2014/main" id="{F1432281-2973-49C2-9190-E83D7C1986E8}"/>
              </a:ext>
            </a:extLst>
          </p:cNvPr>
          <p:cNvSpPr>
            <a:spLocks noGrp="1"/>
          </p:cNvSpPr>
          <p:nvPr>
            <p:ph idx="1"/>
          </p:nvPr>
        </p:nvSpPr>
        <p:spPr>
          <a:xfrm>
            <a:off x="457200" y="1600201"/>
            <a:ext cx="8229600" cy="914399"/>
          </a:xfrm>
        </p:spPr>
        <p:txBody>
          <a:bodyPr>
            <a:normAutofit/>
          </a:bodyPr>
          <a:lstStyle/>
          <a:p>
            <a:pPr>
              <a:lnSpc>
                <a:spcPct val="90000"/>
              </a:lnSpc>
            </a:pPr>
            <a:r>
              <a:rPr lang="en-US" sz="2400" dirty="0"/>
              <a:t>Example: introductory case with Excel.</a:t>
            </a:r>
          </a:p>
          <a:p>
            <a:pPr>
              <a:lnSpc>
                <a:spcPct val="90000"/>
              </a:lnSpc>
            </a:pPr>
            <a:r>
              <a:rPr lang="en-US" sz="2400" dirty="0"/>
              <a:t>Choose Data &gt; Data Analysis &gt; ANOVA: Single Factor.</a:t>
            </a:r>
            <a:endParaRPr lang="en-IN" sz="2400" dirty="0"/>
          </a:p>
        </p:txBody>
      </p:sp>
      <p:pic>
        <p:nvPicPr>
          <p:cNvPr id="5" name="Picture 4" descr="A screenshot of Excel’s ANOVA: Single Factor dialog box.">
            <a:extLst>
              <a:ext uri="{FF2B5EF4-FFF2-40B4-BE49-F238E27FC236}">
                <a16:creationId xmlns:a16="http://schemas.microsoft.com/office/drawing/2014/main" id="{1BCAD384-8AA6-46F7-A782-EF4057785F0B}"/>
              </a:ext>
            </a:extLst>
          </p:cNvPr>
          <p:cNvPicPr>
            <a:picLocks noChangeAspect="1"/>
          </p:cNvPicPr>
          <p:nvPr/>
        </p:nvPicPr>
        <p:blipFill>
          <a:blip r:embed="rId2"/>
          <a:stretch>
            <a:fillRect/>
          </a:stretch>
        </p:blipFill>
        <p:spPr>
          <a:xfrm>
            <a:off x="2275663" y="2632052"/>
            <a:ext cx="4059274" cy="2868705"/>
          </a:xfrm>
          <a:prstGeom prst="rect">
            <a:avLst/>
          </a:prstGeom>
        </p:spPr>
      </p:pic>
      <p:sp>
        <p:nvSpPr>
          <p:cNvPr id="4" name="Content Placeholder 3">
            <a:extLst>
              <a:ext uri="{FF2B5EF4-FFF2-40B4-BE49-F238E27FC236}">
                <a16:creationId xmlns:a16="http://schemas.microsoft.com/office/drawing/2014/main" id="{FFDAF942-CDC0-403E-B513-B141ED71F329}"/>
              </a:ext>
            </a:extLst>
          </p:cNvPr>
          <p:cNvSpPr>
            <a:spLocks noGrp="1"/>
          </p:cNvSpPr>
          <p:nvPr>
            <p:ph sz="quarter" idx="10"/>
          </p:nvPr>
        </p:nvSpPr>
        <p:spPr/>
        <p:txBody>
          <a:bodyPr/>
          <a:lstStyle/>
          <a:p>
            <a:r>
              <a:rPr lang="en-US" dirty="0">
                <a:hlinkClick r:id="rId3" action="ppaction://hlinksldjump"/>
              </a:rPr>
              <a:t>Access the text alternative for slide images.</a:t>
            </a:r>
            <a:endParaRPr lang="en-IN" dirty="0"/>
          </a:p>
        </p:txBody>
      </p:sp>
    </p:spTree>
    <p:extLst>
      <p:ext uri="{BB962C8B-B14F-4D97-AF65-F5344CB8AC3E}">
        <p14:creationId xmlns:p14="http://schemas.microsoft.com/office/powerpoint/2010/main" val="101839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noAutofit/>
          </a:bodyPr>
          <a:lstStyle/>
          <a:p>
            <a:r>
              <a:rPr lang="en-US" sz="3600" dirty="0">
                <a:latin typeface="+mn-lt"/>
              </a:rPr>
              <a:t>Chapter 13 Learning Objectives (L</a:t>
            </a:r>
            <a:r>
              <a:rPr lang="en-US" sz="100" dirty="0">
                <a:latin typeface="+mn-lt"/>
              </a:rPr>
              <a:t> </a:t>
            </a:r>
            <a:r>
              <a:rPr lang="en-US" sz="3600" dirty="0" err="1">
                <a:latin typeface="+mn-lt"/>
              </a:rPr>
              <a:t>Os</a:t>
            </a:r>
            <a:r>
              <a:rPr lang="en-US" sz="3600" dirty="0">
                <a:latin typeface="+mn-lt"/>
              </a:rPr>
              <a:t>)</a:t>
            </a:r>
            <a:endParaRPr lang="en-US" sz="3600" noProof="0" dirty="0">
              <a:latin typeface="+mn-lt"/>
            </a:endParaRPr>
          </a:p>
        </p:txBody>
      </p:sp>
      <p:sp>
        <p:nvSpPr>
          <p:cNvPr id="12" name="Content Placeholder 2"/>
          <p:cNvSpPr>
            <a:spLocks noGrp="1"/>
          </p:cNvSpPr>
          <p:nvPr>
            <p:ph idx="1"/>
          </p:nvPr>
        </p:nvSpPr>
        <p:spPr/>
        <p:txBody>
          <a:bodyPr>
            <a:normAutofit/>
          </a:bodyPr>
          <a:lstStyle/>
          <a:p>
            <a:pPr marL="1371600" indent="-1371600">
              <a:buSzPct val="150000"/>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13.1</a:t>
            </a:r>
            <a:r>
              <a:rPr lang="en-US" sz="2400" b="1" noProof="0" dirty="0">
                <a:solidFill>
                  <a:srgbClr val="009C9E"/>
                </a:solidFill>
                <a:latin typeface="+mn-lt"/>
              </a:rPr>
              <a:t>   </a:t>
            </a:r>
            <a:r>
              <a:rPr lang="en-US" sz="2400" dirty="0">
                <a:latin typeface="+mn-lt"/>
              </a:rPr>
              <a:t>Conduct and evaluate a one-way ANOVA test.</a:t>
            </a:r>
            <a:endParaRPr lang="en-US" sz="2400" noProof="0" dirty="0">
              <a:latin typeface="+mn-lt"/>
            </a:endParaRPr>
          </a:p>
          <a:p>
            <a:pPr marL="1139825" indent="-1139825">
              <a:buSzPct val="150000"/>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13.2</a:t>
            </a:r>
            <a:r>
              <a:rPr lang="en-US" sz="2400" b="1" noProof="0" dirty="0">
                <a:solidFill>
                  <a:srgbClr val="009C9E"/>
                </a:solidFill>
                <a:latin typeface="+mn-lt"/>
              </a:rPr>
              <a:t>   </a:t>
            </a:r>
            <a:r>
              <a:rPr lang="en-US" sz="2400" dirty="0">
                <a:latin typeface="+mn-lt"/>
              </a:rPr>
              <a:t>Use Fisher’s L</a:t>
            </a:r>
            <a:r>
              <a:rPr lang="en-US" sz="100" dirty="0">
                <a:latin typeface="+mn-lt"/>
              </a:rPr>
              <a:t> </a:t>
            </a:r>
            <a:r>
              <a:rPr lang="en-US" sz="2400" dirty="0">
                <a:latin typeface="+mn-lt"/>
              </a:rPr>
              <a:t>S</a:t>
            </a:r>
            <a:r>
              <a:rPr lang="en-US" sz="100" dirty="0">
                <a:latin typeface="+mn-lt"/>
              </a:rPr>
              <a:t> </a:t>
            </a:r>
            <a:r>
              <a:rPr lang="en-US" sz="2400" dirty="0">
                <a:latin typeface="+mn-lt"/>
              </a:rPr>
              <a:t>D method and Tukey’s H</a:t>
            </a:r>
            <a:r>
              <a:rPr lang="en-US" sz="100" dirty="0">
                <a:latin typeface="+mn-lt"/>
              </a:rPr>
              <a:t> </a:t>
            </a:r>
            <a:r>
              <a:rPr lang="en-US" sz="2400" dirty="0">
                <a:latin typeface="+mn-lt"/>
              </a:rPr>
              <a:t>S</a:t>
            </a:r>
            <a:r>
              <a:rPr lang="en-US" sz="100" dirty="0">
                <a:latin typeface="+mn-lt"/>
              </a:rPr>
              <a:t> </a:t>
            </a:r>
            <a:r>
              <a:rPr lang="en-US" sz="2400" dirty="0">
                <a:latin typeface="+mn-lt"/>
              </a:rPr>
              <a:t>D method to determine which means differ.</a:t>
            </a:r>
            <a:endParaRPr lang="en-US" sz="2400" noProof="0" dirty="0">
              <a:latin typeface="+mn-lt"/>
            </a:endParaRPr>
          </a:p>
          <a:p>
            <a:pPr marL="1139825" indent="-1139825">
              <a:buSzPct val="150000"/>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13.3   </a:t>
            </a:r>
            <a:r>
              <a:rPr lang="en-US" sz="2400" dirty="0">
                <a:latin typeface="+mn-lt"/>
              </a:rPr>
              <a:t>Conduct and evaluate a two-way ANOVA test with no interaction.</a:t>
            </a:r>
            <a:endParaRPr lang="en-US" sz="2400" noProof="0" dirty="0">
              <a:latin typeface="+mn-lt"/>
            </a:endParaRPr>
          </a:p>
          <a:p>
            <a:pPr marL="1139825" indent="-1139825">
              <a:buNone/>
            </a:pPr>
            <a:r>
              <a:rPr lang="en-US" sz="2400" b="1" noProof="0" dirty="0">
                <a:solidFill>
                  <a:schemeClr val="accent5">
                    <a:lumMod val="50000"/>
                  </a:schemeClr>
                </a:solidFill>
                <a:latin typeface="+mn-lt"/>
              </a:rPr>
              <a:t>L</a:t>
            </a:r>
            <a:r>
              <a:rPr lang="en-US" sz="100" b="1" noProof="0" dirty="0">
                <a:solidFill>
                  <a:schemeClr val="accent5">
                    <a:lumMod val="50000"/>
                  </a:schemeClr>
                </a:solidFill>
                <a:latin typeface="+mn-lt"/>
              </a:rPr>
              <a:t> </a:t>
            </a:r>
            <a:r>
              <a:rPr lang="en-US" sz="2400" b="1" noProof="0" dirty="0">
                <a:solidFill>
                  <a:schemeClr val="accent5">
                    <a:lumMod val="50000"/>
                  </a:schemeClr>
                </a:solidFill>
                <a:latin typeface="+mn-lt"/>
              </a:rPr>
              <a:t>O 13.4   </a:t>
            </a:r>
            <a:r>
              <a:rPr lang="en-US" sz="2400" dirty="0">
                <a:latin typeface="+mn-lt"/>
              </a:rPr>
              <a:t>Conduct and evaluate a two-way ANOVA test with interaction.</a:t>
            </a:r>
            <a:endParaRPr lang="en-US" sz="2400" noProof="0"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BDE3-1494-49F5-8097-0EF137133C70}"/>
              </a:ext>
            </a:extLst>
          </p:cNvPr>
          <p:cNvSpPr>
            <a:spLocks noGrp="1"/>
          </p:cNvSpPr>
          <p:nvPr>
            <p:ph type="title"/>
          </p:nvPr>
        </p:nvSpPr>
        <p:spPr>
          <a:xfrm>
            <a:off x="457200" y="274638"/>
            <a:ext cx="8305800" cy="1143000"/>
          </a:xfrm>
        </p:spPr>
        <p:txBody>
          <a:bodyPr/>
          <a:lstStyle/>
          <a:p>
            <a:r>
              <a:rPr lang="en-IN" dirty="0"/>
              <a:t>13.1 One-Way ANOVA Test </a:t>
            </a:r>
            <a:r>
              <a:rPr lang="en-IN" sz="1000" dirty="0"/>
              <a:t>17</a:t>
            </a:r>
            <a:endParaRPr lang="en-IN" dirty="0"/>
          </a:p>
        </p:txBody>
      </p:sp>
      <p:sp>
        <p:nvSpPr>
          <p:cNvPr id="3" name="Content Placeholder 2">
            <a:extLst>
              <a:ext uri="{FF2B5EF4-FFF2-40B4-BE49-F238E27FC236}">
                <a16:creationId xmlns:a16="http://schemas.microsoft.com/office/drawing/2014/main" id="{96E7100E-E10F-4682-8B73-4F198474D186}"/>
              </a:ext>
            </a:extLst>
          </p:cNvPr>
          <p:cNvSpPr>
            <a:spLocks noGrp="1"/>
          </p:cNvSpPr>
          <p:nvPr>
            <p:ph idx="1"/>
          </p:nvPr>
        </p:nvSpPr>
        <p:spPr>
          <a:xfrm>
            <a:off x="457200" y="1600201"/>
            <a:ext cx="8229600" cy="378501"/>
          </a:xfrm>
        </p:spPr>
        <p:txBody>
          <a:bodyPr>
            <a:normAutofit/>
          </a:bodyPr>
          <a:lstStyle/>
          <a:p>
            <a:pPr marL="292608" indent="-292608">
              <a:lnSpc>
                <a:spcPct val="90000"/>
              </a:lnSpc>
              <a:spcBef>
                <a:spcPts val="500"/>
              </a:spcBef>
            </a:pPr>
            <a:r>
              <a:rPr lang="en-US" sz="2000" dirty="0"/>
              <a:t>Example: introductory case with Excel.</a:t>
            </a:r>
            <a:endParaRPr lang="en-IN" sz="2000" dirty="0"/>
          </a:p>
        </p:txBody>
      </p:sp>
      <p:sp>
        <p:nvSpPr>
          <p:cNvPr id="4" name="Content Placeholder 3">
            <a:extLst>
              <a:ext uri="{FF2B5EF4-FFF2-40B4-BE49-F238E27FC236}">
                <a16:creationId xmlns:a16="http://schemas.microsoft.com/office/drawing/2014/main" id="{5179A125-7D17-4045-BE7D-668240E8C3BC}"/>
              </a:ext>
            </a:extLst>
          </p:cNvPr>
          <p:cNvSpPr>
            <a:spLocks noGrp="1"/>
          </p:cNvSpPr>
          <p:nvPr>
            <p:ph idx="10"/>
          </p:nvPr>
        </p:nvSpPr>
        <p:spPr>
          <a:xfrm>
            <a:off x="2590800" y="2058650"/>
            <a:ext cx="1295400" cy="324786"/>
          </a:xfrm>
        </p:spPr>
        <p:txBody>
          <a:bodyPr>
            <a:normAutofit fontScale="92500" lnSpcReduction="10000"/>
          </a:bodyPr>
          <a:lstStyle/>
          <a:p>
            <a:pPr marL="0" indent="0">
              <a:buNone/>
            </a:pPr>
            <a:r>
              <a:rPr lang="en-IN" sz="1800" b="1" dirty="0"/>
              <a:t>SUMMARY</a:t>
            </a:r>
          </a:p>
        </p:txBody>
      </p:sp>
      <p:graphicFrame>
        <p:nvGraphicFramePr>
          <p:cNvPr id="8" name="Table 8">
            <a:extLst>
              <a:ext uri="{FF2B5EF4-FFF2-40B4-BE49-F238E27FC236}">
                <a16:creationId xmlns:a16="http://schemas.microsoft.com/office/drawing/2014/main" id="{13FDF119-07E7-4807-9BB3-ECF4F5941E79}"/>
              </a:ext>
            </a:extLst>
          </p:cNvPr>
          <p:cNvGraphicFramePr>
            <a:graphicFrameLocks noGrp="1"/>
          </p:cNvGraphicFramePr>
          <p:nvPr>
            <p:extLst>
              <p:ext uri="{D42A27DB-BD31-4B8C-83A1-F6EECF244321}">
                <p14:modId xmlns:p14="http://schemas.microsoft.com/office/powerpoint/2010/main" val="2693234494"/>
              </p:ext>
            </p:extLst>
          </p:nvPr>
        </p:nvGraphicFramePr>
        <p:xfrm>
          <a:off x="457200" y="2438400"/>
          <a:ext cx="8305800" cy="1483360"/>
        </p:xfrm>
        <a:graphic>
          <a:graphicData uri="http://schemas.openxmlformats.org/drawingml/2006/table">
            <a:tbl>
              <a:tblPr firstRow="1" bandRow="1">
                <a:tableStyleId>{5C22544A-7EE6-4342-B048-85BDC9FD1C3A}</a:tableStyleId>
              </a:tblPr>
              <a:tblGrid>
                <a:gridCol w="1384300">
                  <a:extLst>
                    <a:ext uri="{9D8B030D-6E8A-4147-A177-3AD203B41FA5}">
                      <a16:colId xmlns:a16="http://schemas.microsoft.com/office/drawing/2014/main" val="968925710"/>
                    </a:ext>
                  </a:extLst>
                </a:gridCol>
                <a:gridCol w="1384300">
                  <a:extLst>
                    <a:ext uri="{9D8B030D-6E8A-4147-A177-3AD203B41FA5}">
                      <a16:colId xmlns:a16="http://schemas.microsoft.com/office/drawing/2014/main" val="4019309114"/>
                    </a:ext>
                  </a:extLst>
                </a:gridCol>
                <a:gridCol w="1384300">
                  <a:extLst>
                    <a:ext uri="{9D8B030D-6E8A-4147-A177-3AD203B41FA5}">
                      <a16:colId xmlns:a16="http://schemas.microsoft.com/office/drawing/2014/main" val="4202348315"/>
                    </a:ext>
                  </a:extLst>
                </a:gridCol>
                <a:gridCol w="1384300">
                  <a:extLst>
                    <a:ext uri="{9D8B030D-6E8A-4147-A177-3AD203B41FA5}">
                      <a16:colId xmlns:a16="http://schemas.microsoft.com/office/drawing/2014/main" val="558566552"/>
                    </a:ext>
                  </a:extLst>
                </a:gridCol>
                <a:gridCol w="1384300">
                  <a:extLst>
                    <a:ext uri="{9D8B030D-6E8A-4147-A177-3AD203B41FA5}">
                      <a16:colId xmlns:a16="http://schemas.microsoft.com/office/drawing/2014/main" val="1807179927"/>
                    </a:ext>
                  </a:extLst>
                </a:gridCol>
                <a:gridCol w="1384300">
                  <a:extLst>
                    <a:ext uri="{9D8B030D-6E8A-4147-A177-3AD203B41FA5}">
                      <a16:colId xmlns:a16="http://schemas.microsoft.com/office/drawing/2014/main" val="1677332324"/>
                    </a:ext>
                  </a:extLst>
                </a:gridCol>
              </a:tblGrid>
              <a:tr h="370840">
                <a:tc>
                  <a:txBody>
                    <a:bodyPr/>
                    <a:lstStyle/>
                    <a:p>
                      <a:pPr algn="ctr"/>
                      <a:r>
                        <a:rPr lang="en-IN" dirty="0"/>
                        <a:t>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Variance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678313"/>
                  </a:ext>
                </a:extLst>
              </a:tr>
              <a:tr h="370840">
                <a:tc>
                  <a:txBody>
                    <a:bodyPr/>
                    <a:lstStyle/>
                    <a:p>
                      <a:r>
                        <a:rPr lang="en-IN" dirty="0"/>
                        <a:t>Layout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0.097333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6547369"/>
                  </a:ext>
                </a:extLst>
              </a:tr>
              <a:tr h="370840">
                <a:tc>
                  <a:txBody>
                    <a:bodyPr/>
                    <a:lstStyle/>
                    <a:p>
                      <a:r>
                        <a:rPr lang="en-IN" dirty="0"/>
                        <a:t>Layout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0.106222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609186"/>
                  </a:ext>
                </a:extLst>
              </a:tr>
              <a:tr h="370840">
                <a:tc>
                  <a:txBody>
                    <a:bodyPr/>
                    <a:lstStyle/>
                    <a:p>
                      <a:r>
                        <a:rPr lang="en-IN" dirty="0"/>
                        <a:t>Layout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0.037333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0544093"/>
                  </a:ext>
                </a:extLst>
              </a:tr>
            </a:tbl>
          </a:graphicData>
        </a:graphic>
      </p:graphicFrame>
      <p:sp>
        <p:nvSpPr>
          <p:cNvPr id="6" name="Content Placeholder 5">
            <a:extLst>
              <a:ext uri="{FF2B5EF4-FFF2-40B4-BE49-F238E27FC236}">
                <a16:creationId xmlns:a16="http://schemas.microsoft.com/office/drawing/2014/main" id="{0A2EEB0D-5B53-4008-AA6F-75BC78562052}"/>
              </a:ext>
            </a:extLst>
          </p:cNvPr>
          <p:cNvSpPr>
            <a:spLocks noGrp="1"/>
          </p:cNvSpPr>
          <p:nvPr>
            <p:ph idx="11"/>
          </p:nvPr>
        </p:nvSpPr>
        <p:spPr>
          <a:xfrm>
            <a:off x="4147280" y="4038600"/>
            <a:ext cx="921895" cy="371007"/>
          </a:xfrm>
        </p:spPr>
        <p:txBody>
          <a:bodyPr>
            <a:normAutofit/>
          </a:bodyPr>
          <a:lstStyle/>
          <a:p>
            <a:pPr marL="0" indent="0">
              <a:buNone/>
            </a:pPr>
            <a:r>
              <a:rPr lang="en-IN" sz="1800" b="1" dirty="0"/>
              <a:t>ANOVA</a:t>
            </a:r>
          </a:p>
        </p:txBody>
      </p:sp>
      <p:graphicFrame>
        <p:nvGraphicFramePr>
          <p:cNvPr id="10" name="Table 10">
            <a:extLst>
              <a:ext uri="{FF2B5EF4-FFF2-40B4-BE49-F238E27FC236}">
                <a16:creationId xmlns:a16="http://schemas.microsoft.com/office/drawing/2014/main" id="{F24DFF4E-7697-4F26-B156-1BEACDF12D4F}"/>
              </a:ext>
            </a:extLst>
          </p:cNvPr>
          <p:cNvGraphicFramePr>
            <a:graphicFrameLocks noGrp="1"/>
          </p:cNvGraphicFramePr>
          <p:nvPr>
            <p:extLst>
              <p:ext uri="{D42A27DB-BD31-4B8C-83A1-F6EECF244321}">
                <p14:modId xmlns:p14="http://schemas.microsoft.com/office/powerpoint/2010/main" val="1651194918"/>
              </p:ext>
            </p:extLst>
          </p:nvPr>
        </p:nvGraphicFramePr>
        <p:xfrm>
          <a:off x="457200" y="4460240"/>
          <a:ext cx="8305800" cy="148336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4234657819"/>
                    </a:ext>
                  </a:extLst>
                </a:gridCol>
                <a:gridCol w="1088219">
                  <a:extLst>
                    <a:ext uri="{9D8B030D-6E8A-4147-A177-3AD203B41FA5}">
                      <a16:colId xmlns:a16="http://schemas.microsoft.com/office/drawing/2014/main" val="2878363044"/>
                    </a:ext>
                  </a:extLst>
                </a:gridCol>
                <a:gridCol w="892981">
                  <a:extLst>
                    <a:ext uri="{9D8B030D-6E8A-4147-A177-3AD203B41FA5}">
                      <a16:colId xmlns:a16="http://schemas.microsoft.com/office/drawing/2014/main" val="4184250353"/>
                    </a:ext>
                  </a:extLst>
                </a:gridCol>
                <a:gridCol w="1447800">
                  <a:extLst>
                    <a:ext uri="{9D8B030D-6E8A-4147-A177-3AD203B41FA5}">
                      <a16:colId xmlns:a16="http://schemas.microsoft.com/office/drawing/2014/main" val="542082451"/>
                    </a:ext>
                  </a:extLst>
                </a:gridCol>
                <a:gridCol w="1371600">
                  <a:extLst>
                    <a:ext uri="{9D8B030D-6E8A-4147-A177-3AD203B41FA5}">
                      <a16:colId xmlns:a16="http://schemas.microsoft.com/office/drawing/2014/main" val="3335883147"/>
                    </a:ext>
                  </a:extLst>
                </a:gridCol>
                <a:gridCol w="1371600">
                  <a:extLst>
                    <a:ext uri="{9D8B030D-6E8A-4147-A177-3AD203B41FA5}">
                      <a16:colId xmlns:a16="http://schemas.microsoft.com/office/drawing/2014/main" val="3090191051"/>
                    </a:ext>
                  </a:extLst>
                </a:gridCol>
              </a:tblGrid>
              <a:tr h="370840">
                <a:tc>
                  <a:txBody>
                    <a:bodyPr/>
                    <a:lstStyle/>
                    <a:p>
                      <a:pPr algn="ctr"/>
                      <a:r>
                        <a:rPr lang="en-IN" dirty="0"/>
                        <a:t>Source of Variation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i="1" dirty="0"/>
                        <a:t>S</a:t>
                      </a:r>
                      <a:r>
                        <a:rPr lang="en-IN" sz="100" i="1" dirty="0"/>
                        <a:t> </a:t>
                      </a:r>
                      <a:r>
                        <a:rPr lang="en-IN" i="1" dirty="0" err="1"/>
                        <a:t>S</a:t>
                      </a: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i="1" dirty="0"/>
                        <a:t>d</a:t>
                      </a:r>
                      <a:r>
                        <a:rPr lang="en-IN" sz="100" i="1" dirty="0"/>
                        <a:t> </a:t>
                      </a:r>
                      <a:r>
                        <a:rPr lang="en-IN" i="1"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i="1" dirty="0"/>
                        <a:t>M</a:t>
                      </a:r>
                      <a:r>
                        <a:rPr lang="en-IN" sz="100" i="1" dirty="0"/>
                        <a:t> </a:t>
                      </a:r>
                      <a:r>
                        <a:rPr lang="en-IN" i="1"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i="1"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i="1" dirty="0"/>
                        <a:t>p</a:t>
                      </a:r>
                      <a:r>
                        <a:rPr lang="en-IN"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813632"/>
                  </a:ext>
                </a:extLst>
              </a:tr>
              <a:tr h="370840">
                <a:tc>
                  <a:txBody>
                    <a:bodyPr/>
                    <a:lstStyle/>
                    <a:p>
                      <a:pPr algn="l"/>
                      <a:r>
                        <a:rPr lang="en-IN" dirty="0"/>
                        <a:t>Between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1.304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0.652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8.119926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0.001734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937064"/>
                  </a:ext>
                </a:extLst>
              </a:tr>
              <a:tr h="370840">
                <a:tc>
                  <a:txBody>
                    <a:bodyPr/>
                    <a:lstStyle/>
                    <a:p>
                      <a:pPr algn="l"/>
                      <a:r>
                        <a:rPr lang="en-IN" dirty="0"/>
                        <a:t>Within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0.080296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032502"/>
                  </a:ext>
                </a:extLst>
              </a:tr>
              <a:tr h="370840">
                <a:tc>
                  <a:txBody>
                    <a:bodyPr/>
                    <a:lstStyle/>
                    <a:p>
                      <a:pPr algn="l"/>
                      <a:r>
                        <a:rPr lang="en-IN"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3.472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0586618"/>
                  </a:ext>
                </a:extLst>
              </a:tr>
            </a:tbl>
          </a:graphicData>
        </a:graphic>
      </p:graphicFrame>
    </p:spTree>
    <p:extLst>
      <p:ext uri="{BB962C8B-B14F-4D97-AF65-F5344CB8AC3E}">
        <p14:creationId xmlns:p14="http://schemas.microsoft.com/office/powerpoint/2010/main" val="1489865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BDE3-1494-49F5-8097-0EF137133C70}"/>
              </a:ext>
            </a:extLst>
          </p:cNvPr>
          <p:cNvSpPr>
            <a:spLocks noGrp="1"/>
          </p:cNvSpPr>
          <p:nvPr>
            <p:ph type="title"/>
          </p:nvPr>
        </p:nvSpPr>
        <p:spPr/>
        <p:txBody>
          <a:bodyPr/>
          <a:lstStyle/>
          <a:p>
            <a:r>
              <a:rPr lang="en-IN" dirty="0"/>
              <a:t>13.1 One-Way ANOVA Test </a:t>
            </a:r>
            <a:r>
              <a:rPr lang="en-IN" sz="1000" dirty="0"/>
              <a:t>18</a:t>
            </a:r>
            <a:endParaRPr lang="en-IN" dirty="0"/>
          </a:p>
        </p:txBody>
      </p:sp>
      <p:sp>
        <p:nvSpPr>
          <p:cNvPr id="3" name="Content Placeholder 2">
            <a:extLst>
              <a:ext uri="{FF2B5EF4-FFF2-40B4-BE49-F238E27FC236}">
                <a16:creationId xmlns:a16="http://schemas.microsoft.com/office/drawing/2014/main" id="{96E7100E-E10F-4682-8B73-4F198474D186}"/>
              </a:ext>
            </a:extLst>
          </p:cNvPr>
          <p:cNvSpPr>
            <a:spLocks noGrp="1"/>
          </p:cNvSpPr>
          <p:nvPr>
            <p:ph idx="1"/>
          </p:nvPr>
        </p:nvSpPr>
        <p:spPr>
          <a:xfrm>
            <a:off x="457200" y="1565000"/>
            <a:ext cx="8229600" cy="416200"/>
          </a:xfrm>
        </p:spPr>
        <p:txBody>
          <a:bodyPr>
            <a:normAutofit lnSpcReduction="10000"/>
          </a:bodyPr>
          <a:lstStyle/>
          <a:p>
            <a:pPr>
              <a:lnSpc>
                <a:spcPct val="90000"/>
              </a:lnSpc>
            </a:pPr>
            <a:r>
              <a:rPr lang="en-US" sz="2400" dirty="0"/>
              <a:t>Example: introductory case with R.</a:t>
            </a:r>
            <a:endParaRPr lang="en-IN" sz="2400" dirty="0"/>
          </a:p>
        </p:txBody>
      </p:sp>
      <p:pic>
        <p:nvPicPr>
          <p:cNvPr id="6" name="Picture 5" descr="A 2 line program code. ">
            <a:extLst>
              <a:ext uri="{FF2B5EF4-FFF2-40B4-BE49-F238E27FC236}">
                <a16:creationId xmlns:a16="http://schemas.microsoft.com/office/drawing/2014/main" id="{2E59087D-6913-4FDC-BF10-55C2F8FFE86D}"/>
              </a:ext>
            </a:extLst>
          </p:cNvPr>
          <p:cNvPicPr>
            <a:picLocks noChangeAspect="1"/>
          </p:cNvPicPr>
          <p:nvPr/>
        </p:nvPicPr>
        <p:blipFill>
          <a:blip r:embed="rId2"/>
          <a:stretch>
            <a:fillRect/>
          </a:stretch>
        </p:blipFill>
        <p:spPr>
          <a:xfrm>
            <a:off x="589722" y="2047364"/>
            <a:ext cx="4916718" cy="659385"/>
          </a:xfrm>
          <a:prstGeom prst="rect">
            <a:avLst/>
          </a:prstGeom>
        </p:spPr>
      </p:pic>
      <p:pic>
        <p:nvPicPr>
          <p:cNvPr id="7" name="Picture 6" descr="A 1 line program code. ">
            <a:extLst>
              <a:ext uri="{FF2B5EF4-FFF2-40B4-BE49-F238E27FC236}">
                <a16:creationId xmlns:a16="http://schemas.microsoft.com/office/drawing/2014/main" id="{81EE8372-21CF-49D6-9F41-1A10FD22DE57}"/>
              </a:ext>
            </a:extLst>
          </p:cNvPr>
          <p:cNvPicPr>
            <a:picLocks noChangeAspect="1"/>
          </p:cNvPicPr>
          <p:nvPr/>
        </p:nvPicPr>
        <p:blipFill>
          <a:blip r:embed="rId3"/>
          <a:stretch>
            <a:fillRect/>
          </a:stretch>
        </p:blipFill>
        <p:spPr>
          <a:xfrm>
            <a:off x="564151" y="2778979"/>
            <a:ext cx="5554666" cy="416200"/>
          </a:xfrm>
          <a:prstGeom prst="rect">
            <a:avLst/>
          </a:prstGeom>
        </p:spPr>
      </p:pic>
      <p:pic>
        <p:nvPicPr>
          <p:cNvPr id="8" name="Picture 7" descr="A 1 line program code. ">
            <a:extLst>
              <a:ext uri="{FF2B5EF4-FFF2-40B4-BE49-F238E27FC236}">
                <a16:creationId xmlns:a16="http://schemas.microsoft.com/office/drawing/2014/main" id="{729C880B-F9D0-44EB-A165-92B36CE36E6B}"/>
              </a:ext>
            </a:extLst>
          </p:cNvPr>
          <p:cNvPicPr>
            <a:picLocks noChangeAspect="1"/>
          </p:cNvPicPr>
          <p:nvPr/>
        </p:nvPicPr>
        <p:blipFill>
          <a:blip r:embed="rId4"/>
          <a:stretch>
            <a:fillRect/>
          </a:stretch>
        </p:blipFill>
        <p:spPr>
          <a:xfrm>
            <a:off x="547586" y="3241399"/>
            <a:ext cx="1997765" cy="416201"/>
          </a:xfrm>
          <a:prstGeom prst="rect">
            <a:avLst/>
          </a:prstGeom>
        </p:spPr>
      </p:pic>
      <p:pic>
        <p:nvPicPr>
          <p:cNvPr id="9" name="Picture 8" descr="A 7 line program code. ">
            <a:extLst>
              <a:ext uri="{FF2B5EF4-FFF2-40B4-BE49-F238E27FC236}">
                <a16:creationId xmlns:a16="http://schemas.microsoft.com/office/drawing/2014/main" id="{CA002C72-C3F2-4538-BD65-5E39B6BCD18F}"/>
              </a:ext>
            </a:extLst>
          </p:cNvPr>
          <p:cNvPicPr>
            <a:picLocks noChangeAspect="1"/>
          </p:cNvPicPr>
          <p:nvPr/>
        </p:nvPicPr>
        <p:blipFill>
          <a:blip r:embed="rId5"/>
          <a:stretch>
            <a:fillRect/>
          </a:stretch>
        </p:blipFill>
        <p:spPr>
          <a:xfrm>
            <a:off x="685800" y="3733800"/>
            <a:ext cx="7113683" cy="1879086"/>
          </a:xfrm>
          <a:prstGeom prst="rect">
            <a:avLst/>
          </a:prstGeom>
        </p:spPr>
      </p:pic>
      <p:sp>
        <p:nvSpPr>
          <p:cNvPr id="4" name="Content Placeholder 3">
            <a:extLst>
              <a:ext uri="{FF2B5EF4-FFF2-40B4-BE49-F238E27FC236}">
                <a16:creationId xmlns:a16="http://schemas.microsoft.com/office/drawing/2014/main" id="{FFD79139-B8B4-4D4C-AC27-812D85BDF468}"/>
              </a:ext>
            </a:extLst>
          </p:cNvPr>
          <p:cNvSpPr>
            <a:spLocks noGrp="1"/>
          </p:cNvSpPr>
          <p:nvPr>
            <p:ph sz="quarter" idx="10"/>
          </p:nvPr>
        </p:nvSpPr>
        <p:spPr/>
        <p:txBody>
          <a:bodyPr/>
          <a:lstStyle/>
          <a:p>
            <a:r>
              <a:rPr lang="en-US" dirty="0">
                <a:hlinkClick r:id="rId6" action="ppaction://hlinksldjump"/>
              </a:rPr>
              <a:t>Access the text alternative for slide images.</a:t>
            </a:r>
            <a:endParaRPr lang="en-IN" dirty="0"/>
          </a:p>
        </p:txBody>
      </p:sp>
    </p:spTree>
    <p:extLst>
      <p:ext uri="{BB962C8B-B14F-4D97-AF65-F5344CB8AC3E}">
        <p14:creationId xmlns:p14="http://schemas.microsoft.com/office/powerpoint/2010/main" val="1439671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A97E-F778-46CF-86BE-1CAAA832103D}"/>
              </a:ext>
            </a:extLst>
          </p:cNvPr>
          <p:cNvSpPr>
            <a:spLocks noGrp="1"/>
          </p:cNvSpPr>
          <p:nvPr>
            <p:ph type="title"/>
          </p:nvPr>
        </p:nvSpPr>
        <p:spPr>
          <a:xfrm>
            <a:off x="457200" y="274638"/>
            <a:ext cx="8305800" cy="1143000"/>
          </a:xfrm>
        </p:spPr>
        <p:txBody>
          <a:bodyPr/>
          <a:lstStyle/>
          <a:p>
            <a:r>
              <a:rPr lang="en-US" dirty="0"/>
              <a:t>13.2 Multiple Comparison Methods </a:t>
            </a:r>
            <a:r>
              <a:rPr lang="en-US" sz="1000" dirty="0"/>
              <a:t>1</a:t>
            </a:r>
            <a:endParaRPr lang="en-IN" sz="1000" dirty="0"/>
          </a:p>
        </p:txBody>
      </p:sp>
      <p:sp>
        <p:nvSpPr>
          <p:cNvPr id="3" name="Content Placeholder 2">
            <a:extLst>
              <a:ext uri="{FF2B5EF4-FFF2-40B4-BE49-F238E27FC236}">
                <a16:creationId xmlns:a16="http://schemas.microsoft.com/office/drawing/2014/main" id="{6E62AF88-4FB3-4061-8ED3-185BC654C00E}"/>
              </a:ext>
            </a:extLst>
          </p:cNvPr>
          <p:cNvSpPr>
            <a:spLocks noGrp="1"/>
          </p:cNvSpPr>
          <p:nvPr>
            <p:ph idx="1"/>
          </p:nvPr>
        </p:nvSpPr>
        <p:spPr>
          <a:xfrm>
            <a:off x="457200" y="1600201"/>
            <a:ext cx="8305800" cy="2072389"/>
          </a:xfrm>
        </p:spPr>
        <p:txBody>
          <a:bodyPr/>
          <a:lstStyle/>
          <a:p>
            <a:pPr marL="0" indent="0">
              <a:buNone/>
            </a:pPr>
            <a:r>
              <a:rPr lang="en-US" sz="2400" dirty="0"/>
              <a:t>The ANOVA test determines that not all population means differ, it does not indicate which ones differ.</a:t>
            </a:r>
          </a:p>
          <a:p>
            <a:pPr marL="0" indent="0">
              <a:buNone/>
            </a:pPr>
            <a:r>
              <a:rPr lang="en-US" sz="2400" dirty="0"/>
              <a:t>We might want know more.</a:t>
            </a:r>
          </a:p>
          <a:p>
            <a:pPr marL="292608" indent="-292608">
              <a:lnSpc>
                <a:spcPct val="90000"/>
              </a:lnSpc>
            </a:pPr>
            <a:r>
              <a:rPr lang="en-US" sz="2200" dirty="0"/>
              <a:t>Which means are different.</a:t>
            </a:r>
          </a:p>
          <a:p>
            <a:pPr marL="292608" indent="-292608">
              <a:lnSpc>
                <a:spcPct val="90000"/>
              </a:lnSpc>
            </a:pPr>
            <a:r>
              <a:rPr lang="en-US" sz="2200" dirty="0"/>
              <a:t>The directions: which means are larger/smaller.</a:t>
            </a:r>
            <a:endParaRPr lang="en-IN" sz="2200" dirty="0"/>
          </a:p>
        </p:txBody>
      </p:sp>
      <p:sp>
        <p:nvSpPr>
          <p:cNvPr id="4" name="Content Placeholder 3">
            <a:extLst>
              <a:ext uri="{FF2B5EF4-FFF2-40B4-BE49-F238E27FC236}">
                <a16:creationId xmlns:a16="http://schemas.microsoft.com/office/drawing/2014/main" id="{36C5F72B-C9E6-4A14-A092-87DAC1C925BB}"/>
              </a:ext>
            </a:extLst>
          </p:cNvPr>
          <p:cNvSpPr>
            <a:spLocks noGrp="1"/>
          </p:cNvSpPr>
          <p:nvPr>
            <p:ph idx="10"/>
          </p:nvPr>
        </p:nvSpPr>
        <p:spPr>
          <a:xfrm>
            <a:off x="457200" y="3795011"/>
            <a:ext cx="8229600" cy="2072389"/>
          </a:xfrm>
        </p:spPr>
        <p:txBody>
          <a:bodyPr>
            <a:normAutofit/>
          </a:bodyPr>
          <a:lstStyle/>
          <a:p>
            <a:pPr marL="0" indent="0">
              <a:buNone/>
            </a:pPr>
            <a:r>
              <a:rPr lang="en-US" sz="2400" dirty="0"/>
              <a:t>Multiple comparisons methods enable to you conduct further analysis after rejecting the ANOVA null hypothesis.</a:t>
            </a:r>
          </a:p>
          <a:p>
            <a:pPr marL="0" indent="0">
              <a:buNone/>
            </a:pPr>
            <a:r>
              <a:rPr lang="en-US" sz="2400" dirty="0"/>
              <a:t>If you do not reject the ANOVA null hypothesis, there are not significant differences to look for.</a:t>
            </a:r>
            <a:endParaRPr lang="en-IN" sz="2400" dirty="0"/>
          </a:p>
        </p:txBody>
      </p:sp>
    </p:spTree>
    <p:extLst>
      <p:ext uri="{BB962C8B-B14F-4D97-AF65-F5344CB8AC3E}">
        <p14:creationId xmlns:p14="http://schemas.microsoft.com/office/powerpoint/2010/main" val="4150439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E583-1503-4D5F-B2A2-64B3394D8534}"/>
              </a:ext>
            </a:extLst>
          </p:cNvPr>
          <p:cNvSpPr>
            <a:spLocks noGrp="1"/>
          </p:cNvSpPr>
          <p:nvPr>
            <p:ph type="title"/>
          </p:nvPr>
        </p:nvSpPr>
        <p:spPr>
          <a:xfrm>
            <a:off x="457200" y="274638"/>
            <a:ext cx="8305800" cy="1143000"/>
          </a:xfrm>
        </p:spPr>
        <p:txBody>
          <a:bodyPr/>
          <a:lstStyle/>
          <a:p>
            <a:r>
              <a:rPr lang="en-US" dirty="0"/>
              <a:t>13.2 Multiple Comparison Methods </a:t>
            </a:r>
            <a:r>
              <a:rPr lang="en-US" sz="1000" dirty="0"/>
              <a:t>2</a:t>
            </a:r>
            <a:endParaRPr lang="en-IN" dirty="0"/>
          </a:p>
        </p:txBody>
      </p:sp>
      <p:sp>
        <p:nvSpPr>
          <p:cNvPr id="3" name="Content Placeholder 2">
            <a:extLst>
              <a:ext uri="{FF2B5EF4-FFF2-40B4-BE49-F238E27FC236}">
                <a16:creationId xmlns:a16="http://schemas.microsoft.com/office/drawing/2014/main" id="{E50AD4BB-6DC9-4023-9E53-8062DABD4F2C}"/>
              </a:ext>
            </a:extLst>
          </p:cNvPr>
          <p:cNvSpPr>
            <a:spLocks noGrp="1"/>
          </p:cNvSpPr>
          <p:nvPr>
            <p:ph idx="1"/>
          </p:nvPr>
        </p:nvSpPr>
        <p:spPr>
          <a:xfrm>
            <a:off x="457200" y="1600201"/>
            <a:ext cx="5372100" cy="378501"/>
          </a:xfrm>
        </p:spPr>
        <p:txBody>
          <a:bodyPr>
            <a:normAutofit/>
          </a:bodyPr>
          <a:lstStyle/>
          <a:p>
            <a:pPr marL="0" indent="0">
              <a:lnSpc>
                <a:spcPct val="90000"/>
              </a:lnSpc>
              <a:buNone/>
            </a:pPr>
            <a:r>
              <a:rPr lang="en-US" sz="2000" dirty="0"/>
              <a:t>You might be tempted to compare pairs of means</a:t>
            </a:r>
            <a:endParaRPr lang="en-IN" sz="2000" dirty="0"/>
          </a:p>
        </p:txBody>
      </p:sp>
      <p:graphicFrame>
        <p:nvGraphicFramePr>
          <p:cNvPr id="11" name="Object 10">
            <a:extLst>
              <a:ext uri="{FF2B5EF4-FFF2-40B4-BE49-F238E27FC236}">
                <a16:creationId xmlns:a16="http://schemas.microsoft.com/office/drawing/2014/main" id="{DC8718DB-1816-4BBA-9434-0886CA741F12}"/>
              </a:ext>
            </a:extLst>
          </p:cNvPr>
          <p:cNvGraphicFramePr>
            <a:graphicFrameLocks noChangeAspect="1"/>
          </p:cNvGraphicFramePr>
          <p:nvPr>
            <p:extLst>
              <p:ext uri="{D42A27DB-BD31-4B8C-83A1-F6EECF244321}">
                <p14:modId xmlns:p14="http://schemas.microsoft.com/office/powerpoint/2010/main" val="1429335686"/>
              </p:ext>
            </p:extLst>
          </p:nvPr>
        </p:nvGraphicFramePr>
        <p:xfrm>
          <a:off x="5778500" y="1570038"/>
          <a:ext cx="2501900" cy="431800"/>
        </p:xfrm>
        <a:graphic>
          <a:graphicData uri="http://schemas.openxmlformats.org/presentationml/2006/ole">
            <mc:AlternateContent xmlns:mc="http://schemas.openxmlformats.org/markup-compatibility/2006">
              <mc:Choice xmlns:v="urn:schemas-microsoft-com:vml" Requires="v">
                <p:oleObj name="Equation" r:id="rId2" imgW="2501640" imgH="431640" progId="Equation.DSMT4">
                  <p:embed/>
                </p:oleObj>
              </mc:Choice>
              <mc:Fallback>
                <p:oleObj name="Equation" r:id="rId2" imgW="2501640" imgH="431640" progId="Equation.DSMT4">
                  <p:embed/>
                  <p:pic>
                    <p:nvPicPr>
                      <p:cNvPr id="0" name=""/>
                      <p:cNvPicPr/>
                      <p:nvPr/>
                    </p:nvPicPr>
                    <p:blipFill>
                      <a:blip r:embed="rId3"/>
                      <a:stretch>
                        <a:fillRect/>
                      </a:stretch>
                    </p:blipFill>
                    <p:spPr>
                      <a:xfrm>
                        <a:off x="5778500" y="1570038"/>
                        <a:ext cx="2501900" cy="43180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A58481D1-B206-4A61-ACEA-12E17A99AF9A}"/>
              </a:ext>
            </a:extLst>
          </p:cNvPr>
          <p:cNvSpPr>
            <a:spLocks noGrp="1"/>
          </p:cNvSpPr>
          <p:nvPr>
            <p:ph idx="10"/>
          </p:nvPr>
        </p:nvSpPr>
        <p:spPr>
          <a:xfrm>
            <a:off x="457200" y="2072390"/>
            <a:ext cx="8305800" cy="745761"/>
          </a:xfrm>
        </p:spPr>
        <p:txBody>
          <a:bodyPr>
            <a:normAutofit/>
          </a:bodyPr>
          <a:lstStyle/>
          <a:p>
            <a:pPr marL="0" indent="0">
              <a:buNone/>
            </a:pPr>
            <a:r>
              <a:rPr lang="en-US" sz="2000" dirty="0"/>
              <a:t>using the two-sample T method assuming equal unknown variances from Chapter 10.</a:t>
            </a:r>
            <a:endParaRPr lang="en-IN" sz="2000" dirty="0"/>
          </a:p>
        </p:txBody>
      </p:sp>
      <p:sp>
        <p:nvSpPr>
          <p:cNvPr id="5" name="Content Placeholder 4">
            <a:extLst>
              <a:ext uri="{FF2B5EF4-FFF2-40B4-BE49-F238E27FC236}">
                <a16:creationId xmlns:a16="http://schemas.microsoft.com/office/drawing/2014/main" id="{D5136F99-1090-4ED7-8234-4203CA7ABE2C}"/>
              </a:ext>
            </a:extLst>
          </p:cNvPr>
          <p:cNvSpPr>
            <a:spLocks noGrp="1"/>
          </p:cNvSpPr>
          <p:nvPr>
            <p:ph idx="11"/>
          </p:nvPr>
        </p:nvSpPr>
        <p:spPr>
          <a:xfrm>
            <a:off x="457200" y="3180411"/>
            <a:ext cx="532151" cy="357266"/>
          </a:xfrm>
        </p:spPr>
        <p:txBody>
          <a:bodyPr>
            <a:normAutofit/>
          </a:bodyPr>
          <a:lstStyle/>
          <a:p>
            <a:pPr marL="292608" indent="-292608">
              <a:lnSpc>
                <a:spcPct val="90000"/>
              </a:lnSpc>
            </a:pPr>
            <a:r>
              <a:rPr lang="en-IN" sz="1800" dirty="0"/>
              <a:t> </a:t>
            </a:r>
          </a:p>
        </p:txBody>
      </p:sp>
      <p:graphicFrame>
        <p:nvGraphicFramePr>
          <p:cNvPr id="21" name="Object 20">
            <a:extLst>
              <a:ext uri="{FF2B5EF4-FFF2-40B4-BE49-F238E27FC236}">
                <a16:creationId xmlns:a16="http://schemas.microsoft.com/office/drawing/2014/main" id="{229ABD26-8CCA-4912-B8F5-D6CAF226E195}"/>
              </a:ext>
            </a:extLst>
          </p:cNvPr>
          <p:cNvGraphicFramePr>
            <a:graphicFrameLocks noChangeAspect="1"/>
          </p:cNvGraphicFramePr>
          <p:nvPr>
            <p:extLst>
              <p:ext uri="{D42A27DB-BD31-4B8C-83A1-F6EECF244321}">
                <p14:modId xmlns:p14="http://schemas.microsoft.com/office/powerpoint/2010/main" val="992639482"/>
              </p:ext>
            </p:extLst>
          </p:nvPr>
        </p:nvGraphicFramePr>
        <p:xfrm>
          <a:off x="1041400" y="2890838"/>
          <a:ext cx="3378200" cy="901700"/>
        </p:xfrm>
        <a:graphic>
          <a:graphicData uri="http://schemas.openxmlformats.org/presentationml/2006/ole">
            <mc:AlternateContent xmlns:mc="http://schemas.openxmlformats.org/markup-compatibility/2006">
              <mc:Choice xmlns:v="urn:schemas-microsoft-com:vml" Requires="v">
                <p:oleObj name="Equation" r:id="rId4" imgW="3377880" imgH="901440" progId="Equation.DSMT4">
                  <p:embed/>
                </p:oleObj>
              </mc:Choice>
              <mc:Fallback>
                <p:oleObj name="Equation" r:id="rId4" imgW="3377880" imgH="901440" progId="Equation.DSMT4">
                  <p:embed/>
                  <p:pic>
                    <p:nvPicPr>
                      <p:cNvPr id="0" name=""/>
                      <p:cNvPicPr/>
                      <p:nvPr/>
                    </p:nvPicPr>
                    <p:blipFill>
                      <a:blip r:embed="rId5"/>
                      <a:stretch>
                        <a:fillRect/>
                      </a:stretch>
                    </p:blipFill>
                    <p:spPr>
                      <a:xfrm>
                        <a:off x="1041400" y="2890838"/>
                        <a:ext cx="3378200" cy="901700"/>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4281554E-C5D5-4C5C-9852-127690852FA7}"/>
              </a:ext>
            </a:extLst>
          </p:cNvPr>
          <p:cNvSpPr>
            <a:spLocks noGrp="1"/>
          </p:cNvSpPr>
          <p:nvPr>
            <p:ph idx="12"/>
          </p:nvPr>
        </p:nvSpPr>
        <p:spPr>
          <a:xfrm>
            <a:off x="457200" y="3886202"/>
            <a:ext cx="8305800" cy="1600198"/>
          </a:xfrm>
        </p:spPr>
        <p:txBody>
          <a:bodyPr>
            <a:normAutofit/>
          </a:bodyPr>
          <a:lstStyle/>
          <a:p>
            <a:pPr marL="292608" indent="-292608">
              <a:lnSpc>
                <a:spcPct val="90000"/>
              </a:lnSpc>
            </a:pPr>
            <a:r>
              <a:rPr lang="en-US" sz="1800" dirty="0"/>
              <a:t>This approach does not account for the number of comparisons.</a:t>
            </a:r>
          </a:p>
          <a:p>
            <a:pPr marL="292608" indent="-292608">
              <a:lnSpc>
                <a:spcPct val="90000"/>
              </a:lnSpc>
            </a:pPr>
            <a:r>
              <a:rPr lang="en-US" sz="1800" dirty="0"/>
              <a:t>The more means we compare, the more the Type I error becomes inflated. </a:t>
            </a:r>
          </a:p>
          <a:p>
            <a:pPr marL="292608" indent="-292608">
              <a:lnSpc>
                <a:spcPct val="90000"/>
              </a:lnSpc>
            </a:pPr>
            <a:r>
              <a:rPr lang="en-US" sz="1800" dirty="0"/>
              <a:t>The Type I error for all of the comparisons is more than the Type I error of a single comparison.</a:t>
            </a:r>
            <a:endParaRPr lang="en-IN" sz="1800" dirty="0"/>
          </a:p>
        </p:txBody>
      </p:sp>
    </p:spTree>
    <p:extLst>
      <p:ext uri="{BB962C8B-B14F-4D97-AF65-F5344CB8AC3E}">
        <p14:creationId xmlns:p14="http://schemas.microsoft.com/office/powerpoint/2010/main" val="3172147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82BE-95AC-4E57-8135-9E69AB104DDB}"/>
              </a:ext>
            </a:extLst>
          </p:cNvPr>
          <p:cNvSpPr>
            <a:spLocks noGrp="1"/>
          </p:cNvSpPr>
          <p:nvPr>
            <p:ph type="title"/>
          </p:nvPr>
        </p:nvSpPr>
        <p:spPr>
          <a:xfrm>
            <a:off x="457200" y="274638"/>
            <a:ext cx="8305800" cy="1143000"/>
          </a:xfrm>
        </p:spPr>
        <p:txBody>
          <a:bodyPr/>
          <a:lstStyle/>
          <a:p>
            <a:r>
              <a:rPr lang="en-US" dirty="0"/>
              <a:t>13.2 Multiple Comparison Methods </a:t>
            </a:r>
            <a:r>
              <a:rPr lang="en-US" sz="1000" dirty="0"/>
              <a:t>3</a:t>
            </a:r>
            <a:endParaRPr lang="en-IN" dirty="0"/>
          </a:p>
        </p:txBody>
      </p:sp>
      <p:sp>
        <p:nvSpPr>
          <p:cNvPr id="3" name="Content Placeholder 2">
            <a:extLst>
              <a:ext uri="{FF2B5EF4-FFF2-40B4-BE49-F238E27FC236}">
                <a16:creationId xmlns:a16="http://schemas.microsoft.com/office/drawing/2014/main" id="{27D86AA0-1821-46F3-AC86-96C9D9F224C7}"/>
              </a:ext>
            </a:extLst>
          </p:cNvPr>
          <p:cNvSpPr>
            <a:spLocks noGrp="1"/>
          </p:cNvSpPr>
          <p:nvPr>
            <p:ph idx="1"/>
          </p:nvPr>
        </p:nvSpPr>
        <p:spPr/>
        <p:txBody>
          <a:bodyPr/>
          <a:lstStyle/>
          <a:p>
            <a:pPr marL="0" indent="0">
              <a:buNone/>
            </a:pPr>
            <a:r>
              <a:rPr lang="en-US" sz="2400" dirty="0"/>
              <a:t>Two methods are better than the method from Chapter 10.</a:t>
            </a:r>
          </a:p>
          <a:p>
            <a:pPr>
              <a:lnSpc>
                <a:spcPct val="90000"/>
              </a:lnSpc>
            </a:pPr>
            <a:r>
              <a:rPr lang="en-US" sz="2200" dirty="0"/>
              <a:t>Fisher’s Least Significance Difference (L</a:t>
            </a:r>
            <a:r>
              <a:rPr lang="en-US" sz="100" dirty="0"/>
              <a:t> </a:t>
            </a:r>
            <a:r>
              <a:rPr lang="en-US" sz="2200" dirty="0"/>
              <a:t>S</a:t>
            </a:r>
            <a:r>
              <a:rPr lang="en-US" sz="100" dirty="0"/>
              <a:t> </a:t>
            </a:r>
            <a:r>
              <a:rPr lang="en-US" sz="2200" dirty="0"/>
              <a:t>D) method.</a:t>
            </a:r>
          </a:p>
          <a:p>
            <a:pPr>
              <a:lnSpc>
                <a:spcPct val="90000"/>
              </a:lnSpc>
            </a:pPr>
            <a:r>
              <a:rPr lang="en-US" sz="2200" dirty="0"/>
              <a:t>Tukey’s Honestly Significant Difference (H</a:t>
            </a:r>
            <a:r>
              <a:rPr lang="en-US" sz="100" dirty="0"/>
              <a:t> </a:t>
            </a:r>
            <a:r>
              <a:rPr lang="en-US" sz="2200" dirty="0"/>
              <a:t>S</a:t>
            </a:r>
            <a:r>
              <a:rPr lang="en-US" sz="100" dirty="0"/>
              <a:t> </a:t>
            </a:r>
            <a:r>
              <a:rPr lang="en-US" sz="2200" dirty="0"/>
              <a:t>D) method.</a:t>
            </a:r>
            <a:endParaRPr lang="en-IN" sz="2200" dirty="0"/>
          </a:p>
        </p:txBody>
      </p:sp>
    </p:spTree>
    <p:extLst>
      <p:ext uri="{BB962C8B-B14F-4D97-AF65-F5344CB8AC3E}">
        <p14:creationId xmlns:p14="http://schemas.microsoft.com/office/powerpoint/2010/main" val="3018303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DD63-D0ED-4026-B9F5-DEA260C20A73}"/>
              </a:ext>
            </a:extLst>
          </p:cNvPr>
          <p:cNvSpPr>
            <a:spLocks noGrp="1"/>
          </p:cNvSpPr>
          <p:nvPr>
            <p:ph type="title"/>
          </p:nvPr>
        </p:nvSpPr>
        <p:spPr>
          <a:xfrm>
            <a:off x="457200" y="274638"/>
            <a:ext cx="8305800" cy="1143000"/>
          </a:xfrm>
        </p:spPr>
        <p:txBody>
          <a:bodyPr/>
          <a:lstStyle/>
          <a:p>
            <a:r>
              <a:rPr lang="en-US" dirty="0"/>
              <a:t>13.2 Multiple Comparison Methods </a:t>
            </a:r>
            <a:r>
              <a:rPr lang="en-US" sz="1000" dirty="0"/>
              <a:t>4</a:t>
            </a:r>
            <a:endParaRPr lang="en-IN" dirty="0"/>
          </a:p>
        </p:txBody>
      </p:sp>
      <p:sp>
        <p:nvSpPr>
          <p:cNvPr id="3" name="Content Placeholder 2">
            <a:extLst>
              <a:ext uri="{FF2B5EF4-FFF2-40B4-BE49-F238E27FC236}">
                <a16:creationId xmlns:a16="http://schemas.microsoft.com/office/drawing/2014/main" id="{809BBBBB-B56F-4A44-A2B2-E895799661D0}"/>
              </a:ext>
            </a:extLst>
          </p:cNvPr>
          <p:cNvSpPr>
            <a:spLocks noGrp="1"/>
          </p:cNvSpPr>
          <p:nvPr>
            <p:ph idx="1"/>
          </p:nvPr>
        </p:nvSpPr>
        <p:spPr>
          <a:xfrm>
            <a:off x="457200" y="1600202"/>
            <a:ext cx="8305800" cy="453450"/>
          </a:xfrm>
        </p:spPr>
        <p:txBody>
          <a:bodyPr>
            <a:normAutofit/>
          </a:bodyPr>
          <a:lstStyle/>
          <a:p>
            <a:pPr marL="292608" indent="-292608">
              <a:lnSpc>
                <a:spcPct val="90000"/>
              </a:lnSpc>
            </a:pPr>
            <a:r>
              <a:rPr lang="en-US" sz="2000" dirty="0"/>
              <a:t>Fisher’s Least Significance Difference (L</a:t>
            </a:r>
            <a:r>
              <a:rPr lang="en-US" sz="100" dirty="0"/>
              <a:t> </a:t>
            </a:r>
            <a:r>
              <a:rPr lang="en-US" sz="2000" dirty="0"/>
              <a:t>S</a:t>
            </a:r>
            <a:r>
              <a:rPr lang="en-US" sz="100" dirty="0"/>
              <a:t> </a:t>
            </a:r>
            <a:r>
              <a:rPr lang="en-US" sz="2000" dirty="0"/>
              <a:t>D) method uses the </a:t>
            </a:r>
            <a:r>
              <a:rPr lang="en-US" sz="2000" i="1" dirty="0"/>
              <a:t>M</a:t>
            </a:r>
            <a:r>
              <a:rPr lang="en-US" sz="100" i="1" dirty="0"/>
              <a:t> </a:t>
            </a:r>
            <a:r>
              <a:rPr lang="en-US" sz="2000" i="1" dirty="0"/>
              <a:t>S</a:t>
            </a:r>
            <a:r>
              <a:rPr lang="en-US" sz="100" i="1" dirty="0"/>
              <a:t> </a:t>
            </a:r>
            <a:r>
              <a:rPr lang="en-US" sz="2000" i="1" dirty="0"/>
              <a:t>E</a:t>
            </a:r>
            <a:r>
              <a:rPr lang="en-US" sz="2000" dirty="0"/>
              <a:t> from</a:t>
            </a:r>
            <a:endParaRPr lang="en-IN" sz="2000" dirty="0"/>
          </a:p>
        </p:txBody>
      </p:sp>
      <p:sp>
        <p:nvSpPr>
          <p:cNvPr id="4" name="Content Placeholder 3">
            <a:extLst>
              <a:ext uri="{FF2B5EF4-FFF2-40B4-BE49-F238E27FC236}">
                <a16:creationId xmlns:a16="http://schemas.microsoft.com/office/drawing/2014/main" id="{AA233A0D-6C12-4F03-9624-BEE13D90C000}"/>
              </a:ext>
            </a:extLst>
          </p:cNvPr>
          <p:cNvSpPr>
            <a:spLocks noGrp="1"/>
          </p:cNvSpPr>
          <p:nvPr>
            <p:ph idx="10"/>
          </p:nvPr>
        </p:nvSpPr>
        <p:spPr>
          <a:xfrm>
            <a:off x="457200" y="2133602"/>
            <a:ext cx="3736109" cy="369756"/>
          </a:xfrm>
        </p:spPr>
        <p:txBody>
          <a:bodyPr>
            <a:normAutofit/>
          </a:bodyPr>
          <a:lstStyle/>
          <a:p>
            <a:pPr marL="292608" indent="0">
              <a:lnSpc>
                <a:spcPct val="90000"/>
              </a:lnSpc>
              <a:buNone/>
            </a:pPr>
            <a:r>
              <a:rPr lang="en-US" sz="2000" dirty="0"/>
              <a:t>the one-way ANOVA in place of</a:t>
            </a:r>
            <a:endParaRPr lang="en-IN" sz="2000" dirty="0"/>
          </a:p>
        </p:txBody>
      </p:sp>
      <p:graphicFrame>
        <p:nvGraphicFramePr>
          <p:cNvPr id="15" name="Object 14">
            <a:extLst>
              <a:ext uri="{FF2B5EF4-FFF2-40B4-BE49-F238E27FC236}">
                <a16:creationId xmlns:a16="http://schemas.microsoft.com/office/drawing/2014/main" id="{901807EB-8585-4130-ADBC-D1B6A636CDD9}"/>
              </a:ext>
            </a:extLst>
          </p:cNvPr>
          <p:cNvGraphicFramePr>
            <a:graphicFrameLocks noChangeAspect="1"/>
          </p:cNvGraphicFramePr>
          <p:nvPr>
            <p:extLst>
              <p:ext uri="{D42A27DB-BD31-4B8C-83A1-F6EECF244321}">
                <p14:modId xmlns:p14="http://schemas.microsoft.com/office/powerpoint/2010/main" val="2315015013"/>
              </p:ext>
            </p:extLst>
          </p:nvPr>
        </p:nvGraphicFramePr>
        <p:xfrm>
          <a:off x="4260850" y="2130425"/>
          <a:ext cx="317500" cy="393700"/>
        </p:xfrm>
        <a:graphic>
          <a:graphicData uri="http://schemas.openxmlformats.org/presentationml/2006/ole">
            <mc:AlternateContent xmlns:mc="http://schemas.openxmlformats.org/markup-compatibility/2006">
              <mc:Choice xmlns:v="urn:schemas-microsoft-com:vml" Requires="v">
                <p:oleObj name="Equation" r:id="rId2" imgW="317160" imgH="393480" progId="Equation.DSMT4">
                  <p:embed/>
                </p:oleObj>
              </mc:Choice>
              <mc:Fallback>
                <p:oleObj name="Equation" r:id="rId2" imgW="317160" imgH="393480" progId="Equation.DSMT4">
                  <p:embed/>
                  <p:pic>
                    <p:nvPicPr>
                      <p:cNvPr id="0" name=""/>
                      <p:cNvPicPr/>
                      <p:nvPr/>
                    </p:nvPicPr>
                    <p:blipFill>
                      <a:blip r:embed="rId3"/>
                      <a:stretch>
                        <a:fillRect/>
                      </a:stretch>
                    </p:blipFill>
                    <p:spPr>
                      <a:xfrm>
                        <a:off x="4260850" y="2130425"/>
                        <a:ext cx="317500" cy="3937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A36ECBCE-B207-45DD-8383-245CE0AFFA13}"/>
              </a:ext>
            </a:extLst>
          </p:cNvPr>
          <p:cNvSpPr>
            <a:spLocks noGrp="1"/>
          </p:cNvSpPr>
          <p:nvPr>
            <p:ph idx="11"/>
          </p:nvPr>
        </p:nvSpPr>
        <p:spPr>
          <a:xfrm>
            <a:off x="457200" y="2590800"/>
            <a:ext cx="7086600" cy="392243"/>
          </a:xfrm>
        </p:spPr>
        <p:txBody>
          <a:bodyPr>
            <a:normAutofit/>
          </a:bodyPr>
          <a:lstStyle/>
          <a:p>
            <a:pPr marL="292608" indent="-292608">
              <a:lnSpc>
                <a:spcPct val="90000"/>
              </a:lnSpc>
            </a:pPr>
            <a:r>
              <a:rPr lang="en-US" sz="2000" i="1" dirty="0"/>
              <a:t>M</a:t>
            </a:r>
            <a:r>
              <a:rPr lang="en-US" sz="100" i="1" dirty="0"/>
              <a:t> </a:t>
            </a:r>
            <a:r>
              <a:rPr lang="en-US" sz="2000" i="1" dirty="0"/>
              <a:t>S</a:t>
            </a:r>
            <a:r>
              <a:rPr lang="en-US" sz="100" i="1" dirty="0"/>
              <a:t> </a:t>
            </a:r>
            <a:r>
              <a:rPr lang="en-US" sz="2000" i="1" dirty="0"/>
              <a:t>E</a:t>
            </a:r>
            <a:r>
              <a:rPr lang="en-US" sz="2000" dirty="0"/>
              <a:t> is based on all of the samples.</a:t>
            </a:r>
            <a:endParaRPr lang="en-IN" sz="2000" dirty="0"/>
          </a:p>
        </p:txBody>
      </p:sp>
      <p:sp>
        <p:nvSpPr>
          <p:cNvPr id="6" name="Content Placeholder 5">
            <a:extLst>
              <a:ext uri="{FF2B5EF4-FFF2-40B4-BE49-F238E27FC236}">
                <a16:creationId xmlns:a16="http://schemas.microsoft.com/office/drawing/2014/main" id="{E722B4FA-1BC3-4801-8D8E-9139FDF1B13D}"/>
              </a:ext>
            </a:extLst>
          </p:cNvPr>
          <p:cNvSpPr>
            <a:spLocks noGrp="1"/>
          </p:cNvSpPr>
          <p:nvPr>
            <p:ph idx="12"/>
          </p:nvPr>
        </p:nvSpPr>
        <p:spPr>
          <a:xfrm>
            <a:off x="457200" y="3048001"/>
            <a:ext cx="1311639" cy="399738"/>
          </a:xfrm>
        </p:spPr>
        <p:txBody>
          <a:bodyPr>
            <a:normAutofit/>
          </a:bodyPr>
          <a:lstStyle/>
          <a:p>
            <a:pPr marL="292608" indent="-292608">
              <a:lnSpc>
                <a:spcPct val="90000"/>
              </a:lnSpc>
            </a:pPr>
            <a:r>
              <a:rPr lang="en-US" sz="2000" dirty="0"/>
              <a:t>Fisher’s</a:t>
            </a:r>
            <a:endParaRPr lang="en-IN" sz="2000" dirty="0"/>
          </a:p>
        </p:txBody>
      </p:sp>
      <p:graphicFrame>
        <p:nvGraphicFramePr>
          <p:cNvPr id="16" name="Object 15">
            <a:extLst>
              <a:ext uri="{FF2B5EF4-FFF2-40B4-BE49-F238E27FC236}">
                <a16:creationId xmlns:a16="http://schemas.microsoft.com/office/drawing/2014/main" id="{3E24D208-D53B-482E-BA84-1FD8F21EE1E7}"/>
              </a:ext>
            </a:extLst>
          </p:cNvPr>
          <p:cNvGraphicFramePr>
            <a:graphicFrameLocks noChangeAspect="1"/>
          </p:cNvGraphicFramePr>
          <p:nvPr>
            <p:extLst>
              <p:ext uri="{D42A27DB-BD31-4B8C-83A1-F6EECF244321}">
                <p14:modId xmlns:p14="http://schemas.microsoft.com/office/powerpoint/2010/main" val="3692010401"/>
              </p:ext>
            </p:extLst>
          </p:nvPr>
        </p:nvGraphicFramePr>
        <p:xfrm>
          <a:off x="1839913" y="3087688"/>
          <a:ext cx="1295400" cy="381000"/>
        </p:xfrm>
        <a:graphic>
          <a:graphicData uri="http://schemas.openxmlformats.org/presentationml/2006/ole">
            <mc:AlternateContent xmlns:mc="http://schemas.openxmlformats.org/markup-compatibility/2006">
              <mc:Choice xmlns:v="urn:schemas-microsoft-com:vml" Requires="v">
                <p:oleObj name="Equation" r:id="rId4" imgW="1295280" imgH="380880" progId="Equation.DSMT4">
                  <p:embed/>
                </p:oleObj>
              </mc:Choice>
              <mc:Fallback>
                <p:oleObj name="Equation" r:id="rId4" imgW="1295280" imgH="380880" progId="Equation.DSMT4">
                  <p:embed/>
                  <p:pic>
                    <p:nvPicPr>
                      <p:cNvPr id="0" name=""/>
                      <p:cNvPicPr/>
                      <p:nvPr/>
                    </p:nvPicPr>
                    <p:blipFill>
                      <a:blip r:embed="rId5"/>
                      <a:stretch>
                        <a:fillRect/>
                      </a:stretch>
                    </p:blipFill>
                    <p:spPr>
                      <a:xfrm>
                        <a:off x="1839913" y="3087688"/>
                        <a:ext cx="1295400" cy="3810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C7A161BA-B065-4953-ACBC-D9D3B2F1E7E4}"/>
              </a:ext>
            </a:extLst>
          </p:cNvPr>
          <p:cNvSpPr>
            <a:spLocks noGrp="1"/>
          </p:cNvSpPr>
          <p:nvPr>
            <p:ph idx="13"/>
          </p:nvPr>
        </p:nvSpPr>
        <p:spPr>
          <a:xfrm>
            <a:off x="3200400" y="3048002"/>
            <a:ext cx="5562600" cy="380998"/>
          </a:xfrm>
        </p:spPr>
        <p:txBody>
          <a:bodyPr>
            <a:noAutofit/>
          </a:bodyPr>
          <a:lstStyle/>
          <a:p>
            <a:pPr marL="0" indent="0">
              <a:lnSpc>
                <a:spcPct val="90000"/>
              </a:lnSpc>
              <a:buNone/>
            </a:pPr>
            <a:r>
              <a:rPr lang="en-US" sz="2000" dirty="0"/>
              <a:t>confidence interval for the difference between two</a:t>
            </a:r>
            <a:endParaRPr lang="en-IN" sz="2000" dirty="0"/>
          </a:p>
        </p:txBody>
      </p:sp>
      <p:sp>
        <p:nvSpPr>
          <p:cNvPr id="8" name="Content Placeholder 7">
            <a:extLst>
              <a:ext uri="{FF2B5EF4-FFF2-40B4-BE49-F238E27FC236}">
                <a16:creationId xmlns:a16="http://schemas.microsoft.com/office/drawing/2014/main" id="{8710B9DA-3352-4FF6-9F08-C35908813F91}"/>
              </a:ext>
            </a:extLst>
          </p:cNvPr>
          <p:cNvSpPr>
            <a:spLocks noGrp="1"/>
          </p:cNvSpPr>
          <p:nvPr>
            <p:ph idx="14"/>
          </p:nvPr>
        </p:nvSpPr>
        <p:spPr>
          <a:xfrm>
            <a:off x="487180" y="3821240"/>
            <a:ext cx="2420912" cy="435963"/>
          </a:xfrm>
        </p:spPr>
        <p:txBody>
          <a:bodyPr>
            <a:normAutofit/>
          </a:bodyPr>
          <a:lstStyle/>
          <a:p>
            <a:pPr marL="292608" indent="0">
              <a:lnSpc>
                <a:spcPct val="90000"/>
              </a:lnSpc>
              <a:buNone/>
            </a:pPr>
            <a:r>
              <a:rPr lang="en-US" sz="2000" dirty="0"/>
              <a:t>population means</a:t>
            </a:r>
            <a:endParaRPr lang="en-IN" sz="2000" dirty="0"/>
          </a:p>
        </p:txBody>
      </p:sp>
      <p:graphicFrame>
        <p:nvGraphicFramePr>
          <p:cNvPr id="17" name="Object 16">
            <a:extLst>
              <a:ext uri="{FF2B5EF4-FFF2-40B4-BE49-F238E27FC236}">
                <a16:creationId xmlns:a16="http://schemas.microsoft.com/office/drawing/2014/main" id="{9724FE64-5B8B-4A02-BD85-DFCA0225E3FB}"/>
              </a:ext>
            </a:extLst>
          </p:cNvPr>
          <p:cNvGraphicFramePr>
            <a:graphicFrameLocks noChangeAspect="1"/>
          </p:cNvGraphicFramePr>
          <p:nvPr>
            <p:extLst>
              <p:ext uri="{D42A27DB-BD31-4B8C-83A1-F6EECF244321}">
                <p14:modId xmlns:p14="http://schemas.microsoft.com/office/powerpoint/2010/main" val="523158690"/>
              </p:ext>
            </p:extLst>
          </p:nvPr>
        </p:nvGraphicFramePr>
        <p:xfrm>
          <a:off x="2943225" y="3873500"/>
          <a:ext cx="698500" cy="355600"/>
        </p:xfrm>
        <a:graphic>
          <a:graphicData uri="http://schemas.openxmlformats.org/presentationml/2006/ole">
            <mc:AlternateContent xmlns:mc="http://schemas.openxmlformats.org/markup-compatibility/2006">
              <mc:Choice xmlns:v="urn:schemas-microsoft-com:vml" Requires="v">
                <p:oleObj name="Equation" r:id="rId6" imgW="698400" imgH="355320" progId="Equation.DSMT4">
                  <p:embed/>
                </p:oleObj>
              </mc:Choice>
              <mc:Fallback>
                <p:oleObj name="Equation" r:id="rId6" imgW="698400" imgH="355320" progId="Equation.DSMT4">
                  <p:embed/>
                  <p:pic>
                    <p:nvPicPr>
                      <p:cNvPr id="0" name=""/>
                      <p:cNvPicPr/>
                      <p:nvPr/>
                    </p:nvPicPr>
                    <p:blipFill>
                      <a:blip r:embed="rId7"/>
                      <a:stretch>
                        <a:fillRect/>
                      </a:stretch>
                    </p:blipFill>
                    <p:spPr>
                      <a:xfrm>
                        <a:off x="2943225" y="3873500"/>
                        <a:ext cx="698500" cy="3556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7791D063-FBC9-47B3-A32A-8769A49190C0}"/>
              </a:ext>
            </a:extLst>
          </p:cNvPr>
          <p:cNvSpPr>
            <a:spLocks noGrp="1"/>
          </p:cNvSpPr>
          <p:nvPr>
            <p:ph idx="15"/>
          </p:nvPr>
        </p:nvSpPr>
        <p:spPr>
          <a:xfrm>
            <a:off x="3735050" y="3821240"/>
            <a:ext cx="1286655" cy="435963"/>
          </a:xfrm>
        </p:spPr>
        <p:txBody>
          <a:bodyPr>
            <a:normAutofit/>
          </a:bodyPr>
          <a:lstStyle/>
          <a:p>
            <a:pPr marL="0" indent="0">
              <a:lnSpc>
                <a:spcPct val="90000"/>
              </a:lnSpc>
              <a:buNone/>
            </a:pPr>
            <a:r>
              <a:rPr lang="en-US" sz="2000" dirty="0"/>
              <a:t>is given by</a:t>
            </a:r>
            <a:endParaRPr lang="en-IN" sz="2000" dirty="0"/>
          </a:p>
        </p:txBody>
      </p:sp>
      <p:graphicFrame>
        <p:nvGraphicFramePr>
          <p:cNvPr id="18" name="Object 17">
            <a:extLst>
              <a:ext uri="{FF2B5EF4-FFF2-40B4-BE49-F238E27FC236}">
                <a16:creationId xmlns:a16="http://schemas.microsoft.com/office/drawing/2014/main" id="{116AFD2D-B88F-4E27-A08B-F8A6B07D713F}"/>
              </a:ext>
            </a:extLst>
          </p:cNvPr>
          <p:cNvGraphicFramePr>
            <a:graphicFrameLocks noChangeAspect="1"/>
          </p:cNvGraphicFramePr>
          <p:nvPr>
            <p:extLst>
              <p:ext uri="{D42A27DB-BD31-4B8C-83A1-F6EECF244321}">
                <p14:modId xmlns:p14="http://schemas.microsoft.com/office/powerpoint/2010/main" val="2413866046"/>
              </p:ext>
            </p:extLst>
          </p:nvPr>
        </p:nvGraphicFramePr>
        <p:xfrm>
          <a:off x="5059363" y="3597275"/>
          <a:ext cx="3594100" cy="901700"/>
        </p:xfrm>
        <a:graphic>
          <a:graphicData uri="http://schemas.openxmlformats.org/presentationml/2006/ole">
            <mc:AlternateContent xmlns:mc="http://schemas.openxmlformats.org/markup-compatibility/2006">
              <mc:Choice xmlns:v="urn:schemas-microsoft-com:vml" Requires="v">
                <p:oleObj name="Equation" r:id="rId8" imgW="3593880" imgH="901440" progId="Equation.DSMT4">
                  <p:embed/>
                </p:oleObj>
              </mc:Choice>
              <mc:Fallback>
                <p:oleObj name="Equation" r:id="rId8" imgW="3593880" imgH="901440" progId="Equation.DSMT4">
                  <p:embed/>
                  <p:pic>
                    <p:nvPicPr>
                      <p:cNvPr id="0" name=""/>
                      <p:cNvPicPr/>
                      <p:nvPr/>
                    </p:nvPicPr>
                    <p:blipFill>
                      <a:blip r:embed="rId9"/>
                      <a:stretch>
                        <a:fillRect/>
                      </a:stretch>
                    </p:blipFill>
                    <p:spPr>
                      <a:xfrm>
                        <a:off x="5059363" y="3597275"/>
                        <a:ext cx="3594100" cy="90170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E70C234A-6FDE-413C-BA0E-56374A40A65E}"/>
              </a:ext>
            </a:extLst>
          </p:cNvPr>
          <p:cNvSpPr>
            <a:spLocks noGrp="1"/>
          </p:cNvSpPr>
          <p:nvPr>
            <p:ph idx="16"/>
          </p:nvPr>
        </p:nvSpPr>
        <p:spPr>
          <a:xfrm>
            <a:off x="487180" y="4721903"/>
            <a:ext cx="3200400" cy="423472"/>
          </a:xfrm>
        </p:spPr>
        <p:txBody>
          <a:bodyPr>
            <a:normAutofit/>
          </a:bodyPr>
          <a:lstStyle/>
          <a:p>
            <a:pPr marL="292608" indent="-292608">
              <a:lnSpc>
                <a:spcPct val="90000"/>
              </a:lnSpc>
            </a:pPr>
            <a:r>
              <a:rPr lang="en-IN" sz="2000" i="1" dirty="0"/>
              <a:t>df</a:t>
            </a:r>
            <a:r>
              <a:rPr lang="en-IN" sz="2000" dirty="0"/>
              <a:t> = </a:t>
            </a:r>
            <a:r>
              <a:rPr lang="en-IN" sz="2000" i="1" dirty="0"/>
              <a:t>n</a:t>
            </a:r>
            <a:r>
              <a:rPr lang="en-IN" sz="2000" i="1" baseline="-25000" dirty="0"/>
              <a:t>T</a:t>
            </a:r>
            <a:r>
              <a:rPr lang="en-IN" sz="2000" dirty="0"/>
              <a:t> </a:t>
            </a:r>
            <a:r>
              <a:rPr lang="en-US" sz="2000" dirty="0"/>
              <a:t>− </a:t>
            </a:r>
            <a:r>
              <a:rPr lang="en-US" sz="2000" i="1" dirty="0"/>
              <a:t>c</a:t>
            </a:r>
            <a:r>
              <a:rPr lang="en-US" sz="2000" dirty="0"/>
              <a:t>, the </a:t>
            </a:r>
            <a:r>
              <a:rPr lang="en-US" sz="2000" i="1" dirty="0"/>
              <a:t>df</a:t>
            </a:r>
            <a:r>
              <a:rPr lang="en-US" sz="2000" dirty="0"/>
              <a:t> of </a:t>
            </a:r>
            <a:r>
              <a:rPr lang="en-US" sz="2000" i="1" dirty="0"/>
              <a:t>M</a:t>
            </a:r>
            <a:r>
              <a:rPr lang="en-US" sz="100" i="1" dirty="0"/>
              <a:t> </a:t>
            </a:r>
            <a:r>
              <a:rPr lang="en-US" sz="2000" i="1" dirty="0"/>
              <a:t>S</a:t>
            </a:r>
            <a:r>
              <a:rPr lang="en-US" sz="100" i="1" dirty="0"/>
              <a:t> </a:t>
            </a:r>
            <a:r>
              <a:rPr lang="en-US" sz="2000" i="1" dirty="0"/>
              <a:t>E</a:t>
            </a:r>
            <a:r>
              <a:rPr lang="en-US" sz="2000" dirty="0"/>
              <a:t>.</a:t>
            </a:r>
            <a:endParaRPr lang="en-IN" sz="2000" dirty="0"/>
          </a:p>
        </p:txBody>
      </p:sp>
      <p:sp>
        <p:nvSpPr>
          <p:cNvPr id="11" name="Content Placeholder 10">
            <a:extLst>
              <a:ext uri="{FF2B5EF4-FFF2-40B4-BE49-F238E27FC236}">
                <a16:creationId xmlns:a16="http://schemas.microsoft.com/office/drawing/2014/main" id="{CBCF386D-2FE2-40AD-9045-C0C27F678735}"/>
              </a:ext>
            </a:extLst>
          </p:cNvPr>
          <p:cNvSpPr>
            <a:spLocks noGrp="1"/>
          </p:cNvSpPr>
          <p:nvPr>
            <p:ph sz="quarter" idx="17"/>
          </p:nvPr>
        </p:nvSpPr>
        <p:spPr>
          <a:xfrm>
            <a:off x="473440" y="5331502"/>
            <a:ext cx="8213360" cy="383498"/>
          </a:xfrm>
        </p:spPr>
        <p:txBody>
          <a:bodyPr>
            <a:normAutofit/>
          </a:bodyPr>
          <a:lstStyle/>
          <a:p>
            <a:pPr marL="292608" indent="-292608">
              <a:lnSpc>
                <a:spcPct val="90000"/>
              </a:lnSpc>
            </a:pPr>
            <a:r>
              <a:rPr lang="en-US" sz="2000" dirty="0"/>
              <a:t>Fisher’s method does not solve the inflated Type I error problem.</a:t>
            </a:r>
          </a:p>
        </p:txBody>
      </p:sp>
    </p:spTree>
    <p:extLst>
      <p:ext uri="{BB962C8B-B14F-4D97-AF65-F5344CB8AC3E}">
        <p14:creationId xmlns:p14="http://schemas.microsoft.com/office/powerpoint/2010/main" val="3989103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7200C-15E9-4461-93CC-E63EC3AB28BF}"/>
              </a:ext>
            </a:extLst>
          </p:cNvPr>
          <p:cNvSpPr>
            <a:spLocks noGrp="1"/>
          </p:cNvSpPr>
          <p:nvPr>
            <p:ph type="title"/>
          </p:nvPr>
        </p:nvSpPr>
        <p:spPr>
          <a:xfrm>
            <a:off x="457200" y="274638"/>
            <a:ext cx="8305800" cy="1143000"/>
          </a:xfrm>
        </p:spPr>
        <p:txBody>
          <a:bodyPr/>
          <a:lstStyle/>
          <a:p>
            <a:r>
              <a:rPr lang="en-US" dirty="0"/>
              <a:t>13.2 Multiple Comparison Methods </a:t>
            </a:r>
            <a:r>
              <a:rPr lang="en-US" sz="1000" dirty="0"/>
              <a:t>5</a:t>
            </a:r>
            <a:endParaRPr lang="en-IN" dirty="0"/>
          </a:p>
        </p:txBody>
      </p:sp>
      <p:sp>
        <p:nvSpPr>
          <p:cNvPr id="3" name="Content Placeholder 2">
            <a:extLst>
              <a:ext uri="{FF2B5EF4-FFF2-40B4-BE49-F238E27FC236}">
                <a16:creationId xmlns:a16="http://schemas.microsoft.com/office/drawing/2014/main" id="{143EE017-F576-4F0C-AA74-3B785FD34FF7}"/>
              </a:ext>
            </a:extLst>
          </p:cNvPr>
          <p:cNvSpPr>
            <a:spLocks noGrp="1"/>
          </p:cNvSpPr>
          <p:nvPr>
            <p:ph idx="1"/>
          </p:nvPr>
        </p:nvSpPr>
        <p:spPr>
          <a:xfrm>
            <a:off x="457200" y="1600201"/>
            <a:ext cx="8305800" cy="978107"/>
          </a:xfrm>
        </p:spPr>
        <p:txBody>
          <a:bodyPr>
            <a:normAutofit/>
          </a:bodyPr>
          <a:lstStyle/>
          <a:p>
            <a:pPr marL="292608" indent="-292608">
              <a:lnSpc>
                <a:spcPct val="90000"/>
              </a:lnSpc>
            </a:pPr>
            <a:r>
              <a:rPr lang="en-US" sz="2000" dirty="0"/>
              <a:t>Example: introductory case.</a:t>
            </a:r>
          </a:p>
          <a:p>
            <a:pPr marL="292608" indent="-292608">
              <a:lnSpc>
                <a:spcPct val="90000"/>
              </a:lnSpc>
            </a:pPr>
            <a:r>
              <a:rPr lang="en-US" sz="2000" dirty="0"/>
              <a:t>Previously we rejected the null hypothesis, below are Fisher’s 95% confidence intervals.</a:t>
            </a:r>
            <a:endParaRPr lang="en-IN" sz="2000" dirty="0"/>
          </a:p>
        </p:txBody>
      </p:sp>
      <p:graphicFrame>
        <p:nvGraphicFramePr>
          <p:cNvPr id="6" name="Table 6">
            <a:extLst>
              <a:ext uri="{FF2B5EF4-FFF2-40B4-BE49-F238E27FC236}">
                <a16:creationId xmlns:a16="http://schemas.microsoft.com/office/drawing/2014/main" id="{561D5AE7-81E3-4BE3-BB50-09C8A0411BCC}"/>
              </a:ext>
            </a:extLst>
          </p:cNvPr>
          <p:cNvGraphicFramePr>
            <a:graphicFrameLocks noGrp="1"/>
          </p:cNvGraphicFramePr>
          <p:nvPr>
            <p:extLst>
              <p:ext uri="{D42A27DB-BD31-4B8C-83A1-F6EECF244321}">
                <p14:modId xmlns:p14="http://schemas.microsoft.com/office/powerpoint/2010/main" val="643104331"/>
              </p:ext>
            </p:extLst>
          </p:nvPr>
        </p:nvGraphicFramePr>
        <p:xfrm>
          <a:off x="457200" y="2650180"/>
          <a:ext cx="8458200" cy="2927491"/>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228558351"/>
                    </a:ext>
                  </a:extLst>
                </a:gridCol>
                <a:gridCol w="6629400">
                  <a:extLst>
                    <a:ext uri="{9D8B030D-6E8A-4147-A177-3AD203B41FA5}">
                      <a16:colId xmlns:a16="http://schemas.microsoft.com/office/drawing/2014/main" val="2034741816"/>
                    </a:ext>
                  </a:extLst>
                </a:gridCol>
              </a:tblGrid>
              <a:tr h="626420">
                <a:tc>
                  <a:txBody>
                    <a:bodyPr/>
                    <a:lstStyle/>
                    <a:p>
                      <a:endParaRPr lang="en-IN"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692087"/>
                  </a:ext>
                </a:extLst>
              </a:tr>
              <a:tr h="76708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248946"/>
                  </a:ext>
                </a:extLst>
              </a:tr>
              <a:tr h="762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3165871"/>
                  </a:ext>
                </a:extLst>
              </a:tr>
              <a:tr h="771991">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646649"/>
                  </a:ext>
                </a:extLst>
              </a:tr>
            </a:tbl>
          </a:graphicData>
        </a:graphic>
      </p:graphicFrame>
      <p:graphicFrame>
        <p:nvGraphicFramePr>
          <p:cNvPr id="14" name="Object 13">
            <a:extLst>
              <a:ext uri="{FF2B5EF4-FFF2-40B4-BE49-F238E27FC236}">
                <a16:creationId xmlns:a16="http://schemas.microsoft.com/office/drawing/2014/main" id="{6953F269-C42B-4890-954C-54034A8516E0}"/>
              </a:ext>
            </a:extLst>
          </p:cNvPr>
          <p:cNvGraphicFramePr>
            <a:graphicFrameLocks noChangeAspect="1"/>
          </p:cNvGraphicFramePr>
          <p:nvPr>
            <p:extLst>
              <p:ext uri="{D42A27DB-BD31-4B8C-83A1-F6EECF244321}">
                <p14:modId xmlns:p14="http://schemas.microsoft.com/office/powerpoint/2010/main" val="2448419732"/>
              </p:ext>
            </p:extLst>
          </p:nvPr>
        </p:nvGraphicFramePr>
        <p:xfrm>
          <a:off x="468313" y="2701925"/>
          <a:ext cx="1762125" cy="273050"/>
        </p:xfrm>
        <a:graphic>
          <a:graphicData uri="http://schemas.openxmlformats.org/presentationml/2006/ole">
            <mc:AlternateContent xmlns:mc="http://schemas.openxmlformats.org/markup-compatibility/2006">
              <mc:Choice xmlns:v="urn:schemas-microsoft-com:vml" Requires="v">
                <p:oleObj name="Equation" r:id="rId2" imgW="1726920" imgH="266400" progId="Equation.DSMT4">
                  <p:embed/>
                </p:oleObj>
              </mc:Choice>
              <mc:Fallback>
                <p:oleObj name="Equation" r:id="rId2" imgW="1726920" imgH="266400" progId="Equation.DSMT4">
                  <p:embed/>
                  <p:pic>
                    <p:nvPicPr>
                      <p:cNvPr id="8" name="Object 7">
                        <a:extLst>
                          <a:ext uri="{FF2B5EF4-FFF2-40B4-BE49-F238E27FC236}">
                            <a16:creationId xmlns:a16="http://schemas.microsoft.com/office/drawing/2014/main" id="{734F1FE1-1CF8-4542-8963-C170D2D2CD87}"/>
                          </a:ext>
                        </a:extLst>
                      </p:cNvPr>
                      <p:cNvPicPr/>
                      <p:nvPr/>
                    </p:nvPicPr>
                    <p:blipFill>
                      <a:blip r:embed="rId3"/>
                      <a:stretch>
                        <a:fillRect/>
                      </a:stretch>
                    </p:blipFill>
                    <p:spPr>
                      <a:xfrm>
                        <a:off x="468313" y="2701925"/>
                        <a:ext cx="1762125" cy="27305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D6C60A5A-82DE-4759-AF44-F4E88FDA672E}"/>
              </a:ext>
            </a:extLst>
          </p:cNvPr>
          <p:cNvGraphicFramePr>
            <a:graphicFrameLocks noChangeAspect="1"/>
          </p:cNvGraphicFramePr>
          <p:nvPr>
            <p:extLst>
              <p:ext uri="{D42A27DB-BD31-4B8C-83A1-F6EECF244321}">
                <p14:modId xmlns:p14="http://schemas.microsoft.com/office/powerpoint/2010/main" val="2874420"/>
              </p:ext>
            </p:extLst>
          </p:nvPr>
        </p:nvGraphicFramePr>
        <p:xfrm>
          <a:off x="463550" y="3000375"/>
          <a:ext cx="1166813" cy="233363"/>
        </p:xfrm>
        <a:graphic>
          <a:graphicData uri="http://schemas.openxmlformats.org/presentationml/2006/ole">
            <mc:AlternateContent xmlns:mc="http://schemas.openxmlformats.org/markup-compatibility/2006">
              <mc:Choice xmlns:v="urn:schemas-microsoft-com:vml" Requires="v">
                <p:oleObj name="Equation" r:id="rId4" imgW="1143000" imgH="228600" progId="Equation.DSMT4">
                  <p:embed/>
                </p:oleObj>
              </mc:Choice>
              <mc:Fallback>
                <p:oleObj name="Equation" r:id="rId4" imgW="1143000" imgH="228600" progId="Equation.DSMT4">
                  <p:embed/>
                  <p:pic>
                    <p:nvPicPr>
                      <p:cNvPr id="14" name="Object 13">
                        <a:extLst>
                          <a:ext uri="{FF2B5EF4-FFF2-40B4-BE49-F238E27FC236}">
                            <a16:creationId xmlns:a16="http://schemas.microsoft.com/office/drawing/2014/main" id="{6953F269-C42B-4890-954C-54034A8516E0}"/>
                          </a:ext>
                        </a:extLst>
                      </p:cNvPr>
                      <p:cNvPicPr/>
                      <p:nvPr/>
                    </p:nvPicPr>
                    <p:blipFill>
                      <a:blip r:embed="rId5"/>
                      <a:stretch>
                        <a:fillRect/>
                      </a:stretch>
                    </p:blipFill>
                    <p:spPr>
                      <a:xfrm>
                        <a:off x="463550" y="3000375"/>
                        <a:ext cx="1166813" cy="2333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5A8D5869-C4F7-42AE-A4EB-6A25E647C059}"/>
              </a:ext>
            </a:extLst>
          </p:cNvPr>
          <p:cNvGraphicFramePr>
            <a:graphicFrameLocks noChangeAspect="1"/>
          </p:cNvGraphicFramePr>
          <p:nvPr>
            <p:extLst>
              <p:ext uri="{D42A27DB-BD31-4B8C-83A1-F6EECF244321}">
                <p14:modId xmlns:p14="http://schemas.microsoft.com/office/powerpoint/2010/main" val="3156710547"/>
              </p:ext>
            </p:extLst>
          </p:nvPr>
        </p:nvGraphicFramePr>
        <p:xfrm>
          <a:off x="4610637" y="2954263"/>
          <a:ext cx="2008067" cy="233195"/>
        </p:xfrm>
        <a:graphic>
          <a:graphicData uri="http://schemas.openxmlformats.org/presentationml/2006/ole">
            <mc:AlternateContent xmlns:mc="http://schemas.openxmlformats.org/markup-compatibility/2006">
              <mc:Choice xmlns:v="urn:schemas-microsoft-com:vml" Requires="v">
                <p:oleObj name="Equation" r:id="rId6" imgW="1968480" imgH="228600" progId="Equation.DSMT4">
                  <p:embed/>
                </p:oleObj>
              </mc:Choice>
              <mc:Fallback>
                <p:oleObj name="Equation" r:id="rId6" imgW="1968480" imgH="228600" progId="Equation.DSMT4">
                  <p:embed/>
                  <p:pic>
                    <p:nvPicPr>
                      <p:cNvPr id="15" name="Object 14">
                        <a:extLst>
                          <a:ext uri="{FF2B5EF4-FFF2-40B4-BE49-F238E27FC236}">
                            <a16:creationId xmlns:a16="http://schemas.microsoft.com/office/drawing/2014/main" id="{D6C60A5A-82DE-4759-AF44-F4E88FDA672E}"/>
                          </a:ext>
                        </a:extLst>
                      </p:cNvPr>
                      <p:cNvPicPr/>
                      <p:nvPr/>
                    </p:nvPicPr>
                    <p:blipFill>
                      <a:blip r:embed="rId7"/>
                      <a:stretch>
                        <a:fillRect/>
                      </a:stretch>
                    </p:blipFill>
                    <p:spPr>
                      <a:xfrm>
                        <a:off x="4610637" y="2954263"/>
                        <a:ext cx="2008067" cy="23319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734F1FE1-1CF8-4542-8963-C170D2D2CD87}"/>
              </a:ext>
            </a:extLst>
          </p:cNvPr>
          <p:cNvGraphicFramePr>
            <a:graphicFrameLocks noChangeAspect="1"/>
          </p:cNvGraphicFramePr>
          <p:nvPr>
            <p:extLst>
              <p:ext uri="{D42A27DB-BD31-4B8C-83A1-F6EECF244321}">
                <p14:modId xmlns:p14="http://schemas.microsoft.com/office/powerpoint/2010/main" val="3449568684"/>
              </p:ext>
            </p:extLst>
          </p:nvPr>
        </p:nvGraphicFramePr>
        <p:xfrm>
          <a:off x="647700" y="3511550"/>
          <a:ext cx="635000" cy="304800"/>
        </p:xfrm>
        <a:graphic>
          <a:graphicData uri="http://schemas.openxmlformats.org/presentationml/2006/ole">
            <mc:AlternateContent xmlns:mc="http://schemas.openxmlformats.org/markup-compatibility/2006">
              <mc:Choice xmlns:v="urn:schemas-microsoft-com:vml" Requires="v">
                <p:oleObj name="Equation" r:id="rId8" imgW="634680" imgH="304560" progId="Equation.DSMT4">
                  <p:embed/>
                </p:oleObj>
              </mc:Choice>
              <mc:Fallback>
                <p:oleObj name="Equation" r:id="rId8" imgW="634680" imgH="304560" progId="Equation.DSMT4">
                  <p:embed/>
                  <p:pic>
                    <p:nvPicPr>
                      <p:cNvPr id="0" name=""/>
                      <p:cNvPicPr/>
                      <p:nvPr/>
                    </p:nvPicPr>
                    <p:blipFill>
                      <a:blip r:embed="rId9"/>
                      <a:stretch>
                        <a:fillRect/>
                      </a:stretch>
                    </p:blipFill>
                    <p:spPr>
                      <a:xfrm>
                        <a:off x="647700" y="3511550"/>
                        <a:ext cx="635000" cy="3048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35CFA17F-3127-4642-8FF9-158118BB4C7F}"/>
              </a:ext>
            </a:extLst>
          </p:cNvPr>
          <p:cNvGraphicFramePr>
            <a:graphicFrameLocks noChangeAspect="1"/>
          </p:cNvGraphicFramePr>
          <p:nvPr>
            <p:extLst>
              <p:ext uri="{D42A27DB-BD31-4B8C-83A1-F6EECF244321}">
                <p14:modId xmlns:p14="http://schemas.microsoft.com/office/powerpoint/2010/main" val="1611959206"/>
              </p:ext>
            </p:extLst>
          </p:nvPr>
        </p:nvGraphicFramePr>
        <p:xfrm>
          <a:off x="2357438" y="3311525"/>
          <a:ext cx="6424612" cy="692150"/>
        </p:xfrm>
        <a:graphic>
          <a:graphicData uri="http://schemas.openxmlformats.org/presentationml/2006/ole">
            <mc:AlternateContent xmlns:mc="http://schemas.openxmlformats.org/markup-compatibility/2006">
              <mc:Choice xmlns:v="urn:schemas-microsoft-com:vml" Requires="v">
                <p:oleObj name="Equation" r:id="rId10" imgW="6489360" imgH="698400" progId="Equation.DSMT4">
                  <p:embed/>
                </p:oleObj>
              </mc:Choice>
              <mc:Fallback>
                <p:oleObj name="Equation" r:id="rId10" imgW="6489360" imgH="698400" progId="Equation.DSMT4">
                  <p:embed/>
                  <p:pic>
                    <p:nvPicPr>
                      <p:cNvPr id="0" name=""/>
                      <p:cNvPicPr/>
                      <p:nvPr/>
                    </p:nvPicPr>
                    <p:blipFill>
                      <a:blip r:embed="rId11"/>
                      <a:stretch>
                        <a:fillRect/>
                      </a:stretch>
                    </p:blipFill>
                    <p:spPr>
                      <a:xfrm>
                        <a:off x="2357438" y="3311525"/>
                        <a:ext cx="6424612" cy="69215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2692B0A7-F41F-4F52-9461-4644090D4BDF}"/>
              </a:ext>
            </a:extLst>
          </p:cNvPr>
          <p:cNvGraphicFramePr>
            <a:graphicFrameLocks noChangeAspect="1"/>
          </p:cNvGraphicFramePr>
          <p:nvPr>
            <p:extLst>
              <p:ext uri="{D42A27DB-BD31-4B8C-83A1-F6EECF244321}">
                <p14:modId xmlns:p14="http://schemas.microsoft.com/office/powerpoint/2010/main" val="4139750499"/>
              </p:ext>
            </p:extLst>
          </p:nvPr>
        </p:nvGraphicFramePr>
        <p:xfrm>
          <a:off x="654050" y="4273550"/>
          <a:ext cx="622300" cy="304800"/>
        </p:xfrm>
        <a:graphic>
          <a:graphicData uri="http://schemas.openxmlformats.org/presentationml/2006/ole">
            <mc:AlternateContent xmlns:mc="http://schemas.openxmlformats.org/markup-compatibility/2006">
              <mc:Choice xmlns:v="urn:schemas-microsoft-com:vml" Requires="v">
                <p:oleObj name="Equation" r:id="rId12" imgW="622080" imgH="304560" progId="Equation.DSMT4">
                  <p:embed/>
                </p:oleObj>
              </mc:Choice>
              <mc:Fallback>
                <p:oleObj name="Equation" r:id="rId12" imgW="622080" imgH="304560" progId="Equation.DSMT4">
                  <p:embed/>
                  <p:pic>
                    <p:nvPicPr>
                      <p:cNvPr id="0" name=""/>
                      <p:cNvPicPr/>
                      <p:nvPr/>
                    </p:nvPicPr>
                    <p:blipFill>
                      <a:blip r:embed="rId13"/>
                      <a:stretch>
                        <a:fillRect/>
                      </a:stretch>
                    </p:blipFill>
                    <p:spPr>
                      <a:xfrm>
                        <a:off x="654050" y="4273550"/>
                        <a:ext cx="622300" cy="3048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832C1012-3A2C-4EE3-873F-AC4CD187F556}"/>
              </a:ext>
            </a:extLst>
          </p:cNvPr>
          <p:cNvGraphicFramePr>
            <a:graphicFrameLocks noChangeAspect="1"/>
          </p:cNvGraphicFramePr>
          <p:nvPr>
            <p:extLst>
              <p:ext uri="{D42A27DB-BD31-4B8C-83A1-F6EECF244321}">
                <p14:modId xmlns:p14="http://schemas.microsoft.com/office/powerpoint/2010/main" val="4253610015"/>
              </p:ext>
            </p:extLst>
          </p:nvPr>
        </p:nvGraphicFramePr>
        <p:xfrm>
          <a:off x="2392363" y="4087813"/>
          <a:ext cx="6405562" cy="663575"/>
        </p:xfrm>
        <a:graphic>
          <a:graphicData uri="http://schemas.openxmlformats.org/presentationml/2006/ole">
            <mc:AlternateContent xmlns:mc="http://schemas.openxmlformats.org/markup-compatibility/2006">
              <mc:Choice xmlns:v="urn:schemas-microsoft-com:vml" Requires="v">
                <p:oleObj name="Equation" r:id="rId14" imgW="6730920" imgH="698400" progId="Equation.DSMT4">
                  <p:embed/>
                </p:oleObj>
              </mc:Choice>
              <mc:Fallback>
                <p:oleObj name="Equation" r:id="rId14" imgW="6730920" imgH="698400" progId="Equation.DSMT4">
                  <p:embed/>
                  <p:pic>
                    <p:nvPicPr>
                      <p:cNvPr id="0" name=""/>
                      <p:cNvPicPr/>
                      <p:nvPr/>
                    </p:nvPicPr>
                    <p:blipFill>
                      <a:blip r:embed="rId15"/>
                      <a:stretch>
                        <a:fillRect/>
                      </a:stretch>
                    </p:blipFill>
                    <p:spPr>
                      <a:xfrm>
                        <a:off x="2392363" y="4087813"/>
                        <a:ext cx="6405562" cy="663575"/>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9FF8742B-D586-4E2F-8940-CBB9844B698F}"/>
              </a:ext>
            </a:extLst>
          </p:cNvPr>
          <p:cNvGraphicFramePr>
            <a:graphicFrameLocks noChangeAspect="1"/>
          </p:cNvGraphicFramePr>
          <p:nvPr>
            <p:extLst>
              <p:ext uri="{D42A27DB-BD31-4B8C-83A1-F6EECF244321}">
                <p14:modId xmlns:p14="http://schemas.microsoft.com/office/powerpoint/2010/main" val="3884206848"/>
              </p:ext>
            </p:extLst>
          </p:nvPr>
        </p:nvGraphicFramePr>
        <p:xfrm>
          <a:off x="628650" y="5035550"/>
          <a:ext cx="647700" cy="304800"/>
        </p:xfrm>
        <a:graphic>
          <a:graphicData uri="http://schemas.openxmlformats.org/presentationml/2006/ole">
            <mc:AlternateContent xmlns:mc="http://schemas.openxmlformats.org/markup-compatibility/2006">
              <mc:Choice xmlns:v="urn:schemas-microsoft-com:vml" Requires="v">
                <p:oleObj name="Equation" r:id="rId16" imgW="647640" imgH="304560" progId="Equation.DSMT4">
                  <p:embed/>
                </p:oleObj>
              </mc:Choice>
              <mc:Fallback>
                <p:oleObj name="Equation" r:id="rId16" imgW="647640" imgH="304560" progId="Equation.DSMT4">
                  <p:embed/>
                  <p:pic>
                    <p:nvPicPr>
                      <p:cNvPr id="0" name=""/>
                      <p:cNvPicPr/>
                      <p:nvPr/>
                    </p:nvPicPr>
                    <p:blipFill>
                      <a:blip r:embed="rId17"/>
                      <a:stretch>
                        <a:fillRect/>
                      </a:stretch>
                    </p:blipFill>
                    <p:spPr>
                      <a:xfrm>
                        <a:off x="628650" y="5035550"/>
                        <a:ext cx="647700" cy="3048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6A73C758-A4B4-4525-820C-933ED48BD9B9}"/>
              </a:ext>
            </a:extLst>
          </p:cNvPr>
          <p:cNvGraphicFramePr>
            <a:graphicFrameLocks noChangeAspect="1"/>
          </p:cNvGraphicFramePr>
          <p:nvPr>
            <p:extLst>
              <p:ext uri="{D42A27DB-BD31-4B8C-83A1-F6EECF244321}">
                <p14:modId xmlns:p14="http://schemas.microsoft.com/office/powerpoint/2010/main" val="1985371259"/>
              </p:ext>
            </p:extLst>
          </p:nvPr>
        </p:nvGraphicFramePr>
        <p:xfrm>
          <a:off x="2352675" y="4849813"/>
          <a:ext cx="6480175" cy="669925"/>
        </p:xfrm>
        <a:graphic>
          <a:graphicData uri="http://schemas.openxmlformats.org/presentationml/2006/ole">
            <mc:AlternateContent xmlns:mc="http://schemas.openxmlformats.org/markup-compatibility/2006">
              <mc:Choice xmlns:v="urn:schemas-microsoft-com:vml" Requires="v">
                <p:oleObj name="Equation" r:id="rId18" imgW="6743520" imgH="698400" progId="Equation.DSMT4">
                  <p:embed/>
                </p:oleObj>
              </mc:Choice>
              <mc:Fallback>
                <p:oleObj name="Equation" r:id="rId18" imgW="6743520" imgH="698400" progId="Equation.DSMT4">
                  <p:embed/>
                  <p:pic>
                    <p:nvPicPr>
                      <p:cNvPr id="0" name=""/>
                      <p:cNvPicPr/>
                      <p:nvPr/>
                    </p:nvPicPr>
                    <p:blipFill>
                      <a:blip r:embed="rId19"/>
                      <a:stretch>
                        <a:fillRect/>
                      </a:stretch>
                    </p:blipFill>
                    <p:spPr>
                      <a:xfrm>
                        <a:off x="2352675" y="4849813"/>
                        <a:ext cx="6480175" cy="669925"/>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8ACA5CF3-5995-414B-BEC8-0747F4EEC088}"/>
              </a:ext>
            </a:extLst>
          </p:cNvPr>
          <p:cNvSpPr>
            <a:spLocks noGrp="1"/>
          </p:cNvSpPr>
          <p:nvPr>
            <p:ph idx="10"/>
          </p:nvPr>
        </p:nvSpPr>
        <p:spPr>
          <a:xfrm>
            <a:off x="457200" y="5621311"/>
            <a:ext cx="8229600" cy="367259"/>
          </a:xfrm>
        </p:spPr>
        <p:txBody>
          <a:bodyPr>
            <a:normAutofit/>
          </a:bodyPr>
          <a:lstStyle/>
          <a:p>
            <a:pPr marL="0" indent="0">
              <a:buNone/>
            </a:pPr>
            <a:r>
              <a:rPr lang="en-US" sz="1800" dirty="0"/>
              <a:t>* indicates that the means significantly differ.</a:t>
            </a:r>
            <a:endParaRPr lang="en-IN" sz="1800" dirty="0"/>
          </a:p>
        </p:txBody>
      </p:sp>
    </p:spTree>
    <p:extLst>
      <p:ext uri="{BB962C8B-B14F-4D97-AF65-F5344CB8AC3E}">
        <p14:creationId xmlns:p14="http://schemas.microsoft.com/office/powerpoint/2010/main" val="1462415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BCE4-4710-4BE2-9844-BF6723DBD32B}"/>
              </a:ext>
            </a:extLst>
          </p:cNvPr>
          <p:cNvSpPr>
            <a:spLocks noGrp="1"/>
          </p:cNvSpPr>
          <p:nvPr>
            <p:ph type="title"/>
          </p:nvPr>
        </p:nvSpPr>
        <p:spPr>
          <a:xfrm>
            <a:off x="457200" y="274638"/>
            <a:ext cx="8305800" cy="1143000"/>
          </a:xfrm>
        </p:spPr>
        <p:txBody>
          <a:bodyPr/>
          <a:lstStyle/>
          <a:p>
            <a:r>
              <a:rPr lang="en-US" dirty="0"/>
              <a:t>13.2 Multiple Comparison Methods </a:t>
            </a:r>
            <a:r>
              <a:rPr lang="en-US" sz="1000" dirty="0"/>
              <a:t>6</a:t>
            </a:r>
            <a:endParaRPr lang="en-IN" dirty="0"/>
          </a:p>
        </p:txBody>
      </p:sp>
      <p:sp>
        <p:nvSpPr>
          <p:cNvPr id="3" name="Content Placeholder 2">
            <a:extLst>
              <a:ext uri="{FF2B5EF4-FFF2-40B4-BE49-F238E27FC236}">
                <a16:creationId xmlns:a16="http://schemas.microsoft.com/office/drawing/2014/main" id="{D7913AE4-75DF-4776-B2F0-32103C86FA59}"/>
              </a:ext>
            </a:extLst>
          </p:cNvPr>
          <p:cNvSpPr>
            <a:spLocks noGrp="1"/>
          </p:cNvSpPr>
          <p:nvPr>
            <p:ph idx="1"/>
          </p:nvPr>
        </p:nvSpPr>
        <p:spPr>
          <a:xfrm>
            <a:off x="457200" y="1600202"/>
            <a:ext cx="8229600" cy="468441"/>
          </a:xfrm>
        </p:spPr>
        <p:txBody>
          <a:bodyPr>
            <a:normAutofit/>
          </a:bodyPr>
          <a:lstStyle/>
          <a:p>
            <a:pPr marL="0" indent="0">
              <a:lnSpc>
                <a:spcPct val="90000"/>
              </a:lnSpc>
              <a:buNone/>
            </a:pPr>
            <a:r>
              <a:rPr lang="en-US" sz="2400" dirty="0"/>
              <a:t>Tukey’s method voids the inflated Type I error problem.</a:t>
            </a:r>
            <a:endParaRPr lang="en-IN" sz="2400" dirty="0"/>
          </a:p>
        </p:txBody>
      </p:sp>
      <p:sp>
        <p:nvSpPr>
          <p:cNvPr id="5" name="Content Placeholder 4">
            <a:extLst>
              <a:ext uri="{FF2B5EF4-FFF2-40B4-BE49-F238E27FC236}">
                <a16:creationId xmlns:a16="http://schemas.microsoft.com/office/drawing/2014/main" id="{4284D694-8080-43CC-93A9-44120247428F}"/>
              </a:ext>
            </a:extLst>
          </p:cNvPr>
          <p:cNvSpPr>
            <a:spLocks noGrp="1"/>
          </p:cNvSpPr>
          <p:nvPr>
            <p:ph idx="11"/>
          </p:nvPr>
        </p:nvSpPr>
        <p:spPr>
          <a:xfrm>
            <a:off x="457200" y="2133600"/>
            <a:ext cx="8229600" cy="2513351"/>
          </a:xfrm>
        </p:spPr>
        <p:txBody>
          <a:bodyPr>
            <a:normAutofit/>
          </a:bodyPr>
          <a:lstStyle/>
          <a:p>
            <a:pPr marL="0" indent="0">
              <a:buNone/>
            </a:pPr>
            <a:r>
              <a:rPr lang="en-US" sz="2400" dirty="0"/>
              <a:t>The method uses the studentized range distribution.</a:t>
            </a:r>
          </a:p>
          <a:p>
            <a:pPr marL="292608" indent="-292608">
              <a:lnSpc>
                <a:spcPct val="90000"/>
              </a:lnSpc>
            </a:pPr>
            <a:r>
              <a:rPr lang="en-US" sz="2200" dirty="0"/>
              <a:t>Broader, flatter and thicker tails than the T distribution.</a:t>
            </a:r>
          </a:p>
          <a:p>
            <a:pPr marL="292608" indent="-292608">
              <a:lnSpc>
                <a:spcPct val="90000"/>
              </a:lnSpc>
            </a:pPr>
            <a:r>
              <a:rPr lang="en-US" sz="2200" dirty="0"/>
              <a:t>For a given probability in the right tail, the value for the studentized range distribution will be larger than the corresponding T distribution.</a:t>
            </a:r>
          </a:p>
          <a:p>
            <a:pPr marL="292608" indent="-292608">
              <a:lnSpc>
                <a:spcPct val="90000"/>
              </a:lnSpc>
            </a:pPr>
            <a:r>
              <a:rPr lang="en-US" sz="2200" dirty="0"/>
              <a:t>The intervals are wider and capture the difference between the means more often.</a:t>
            </a:r>
            <a:endParaRPr lang="en-IN" sz="2200" dirty="0"/>
          </a:p>
        </p:txBody>
      </p:sp>
      <p:sp>
        <p:nvSpPr>
          <p:cNvPr id="6" name="Content Placeholder 5">
            <a:extLst>
              <a:ext uri="{FF2B5EF4-FFF2-40B4-BE49-F238E27FC236}">
                <a16:creationId xmlns:a16="http://schemas.microsoft.com/office/drawing/2014/main" id="{6DE6337E-6DCE-47FD-9C99-F845B14C3EEA}"/>
              </a:ext>
            </a:extLst>
          </p:cNvPr>
          <p:cNvSpPr>
            <a:spLocks noGrp="1"/>
          </p:cNvSpPr>
          <p:nvPr>
            <p:ph idx="12"/>
          </p:nvPr>
        </p:nvSpPr>
        <p:spPr>
          <a:xfrm>
            <a:off x="457200" y="4740640"/>
            <a:ext cx="8229600" cy="914399"/>
          </a:xfrm>
        </p:spPr>
        <p:txBody>
          <a:bodyPr>
            <a:normAutofit/>
          </a:bodyPr>
          <a:lstStyle/>
          <a:p>
            <a:pPr marL="0" indent="0">
              <a:buNone/>
            </a:pPr>
            <a:r>
              <a:rPr lang="en-US" sz="2200" dirty="0">
                <a:cs typeface="Calibri" panose="020F0502020204030204" pitchFamily="34" charset="0"/>
              </a:rPr>
              <a:t>The studentized range distribution is based on the </a:t>
            </a:r>
            <a:r>
              <a:rPr lang="en-US" sz="2200" i="1" dirty="0">
                <a:cs typeface="Calibri" panose="020F0502020204030204" pitchFamily="34" charset="0"/>
              </a:rPr>
              <a:t>df</a:t>
            </a:r>
            <a:r>
              <a:rPr lang="en-US" sz="2200" dirty="0">
                <a:cs typeface="Calibri" panose="020F0502020204030204" pitchFamily="34" charset="0"/>
              </a:rPr>
              <a:t> = </a:t>
            </a:r>
            <a:r>
              <a:rPr lang="en-US" sz="2200" i="1" dirty="0" err="1">
                <a:cs typeface="Calibri" panose="020F0502020204030204" pitchFamily="34" charset="0"/>
              </a:rPr>
              <a:t>n</a:t>
            </a:r>
            <a:r>
              <a:rPr lang="en-US" sz="2200" i="1" baseline="-25000" dirty="0" err="1">
                <a:cs typeface="Calibri" panose="020F0502020204030204" pitchFamily="34" charset="0"/>
              </a:rPr>
              <a:t>T</a:t>
            </a:r>
            <a:r>
              <a:rPr lang="en-US" sz="2200" dirty="0">
                <a:cs typeface="Calibri" panose="020F0502020204030204" pitchFamily="34" charset="0"/>
              </a:rPr>
              <a:t> − </a:t>
            </a:r>
            <a:r>
              <a:rPr lang="en-US" sz="2200" i="1" dirty="0">
                <a:cs typeface="Calibri" panose="020F0502020204030204" pitchFamily="34" charset="0"/>
              </a:rPr>
              <a:t>c</a:t>
            </a:r>
            <a:r>
              <a:rPr lang="en-US" sz="2200" dirty="0">
                <a:cs typeface="Calibri" panose="020F0502020204030204" pitchFamily="34" charset="0"/>
              </a:rPr>
              <a:t> and the number of means/treatments.</a:t>
            </a:r>
            <a:endParaRPr lang="en-IN" sz="2200" dirty="0">
              <a:cs typeface="Calibri" panose="020F0502020204030204" pitchFamily="34" charset="0"/>
            </a:endParaRPr>
          </a:p>
        </p:txBody>
      </p:sp>
    </p:spTree>
    <p:extLst>
      <p:ext uri="{BB962C8B-B14F-4D97-AF65-F5344CB8AC3E}">
        <p14:creationId xmlns:p14="http://schemas.microsoft.com/office/powerpoint/2010/main" val="3658940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208D-6042-45ED-8E72-9DB2C3F2B705}"/>
              </a:ext>
            </a:extLst>
          </p:cNvPr>
          <p:cNvSpPr>
            <a:spLocks noGrp="1"/>
          </p:cNvSpPr>
          <p:nvPr>
            <p:ph type="title"/>
          </p:nvPr>
        </p:nvSpPr>
        <p:spPr>
          <a:xfrm>
            <a:off x="457200" y="274638"/>
            <a:ext cx="8305800" cy="1143000"/>
          </a:xfrm>
        </p:spPr>
        <p:txBody>
          <a:bodyPr/>
          <a:lstStyle/>
          <a:p>
            <a:r>
              <a:rPr lang="en-US" dirty="0"/>
              <a:t>13.2 Multiple Comparison Methods </a:t>
            </a:r>
            <a:r>
              <a:rPr lang="en-US" sz="1000" dirty="0"/>
              <a:t>7</a:t>
            </a:r>
            <a:endParaRPr lang="en-IN" dirty="0"/>
          </a:p>
        </p:txBody>
      </p:sp>
      <p:sp>
        <p:nvSpPr>
          <p:cNvPr id="3" name="Content Placeholder 2">
            <a:extLst>
              <a:ext uri="{FF2B5EF4-FFF2-40B4-BE49-F238E27FC236}">
                <a16:creationId xmlns:a16="http://schemas.microsoft.com/office/drawing/2014/main" id="{4DBBD191-186A-442E-835F-63BC518019B9}"/>
              </a:ext>
            </a:extLst>
          </p:cNvPr>
          <p:cNvSpPr>
            <a:spLocks noGrp="1"/>
          </p:cNvSpPr>
          <p:nvPr>
            <p:ph idx="1"/>
          </p:nvPr>
        </p:nvSpPr>
        <p:spPr>
          <a:xfrm>
            <a:off x="457200" y="1600201"/>
            <a:ext cx="8305800" cy="914399"/>
          </a:xfrm>
        </p:spPr>
        <p:txBody>
          <a:bodyPr>
            <a:normAutofit/>
          </a:bodyPr>
          <a:lstStyle/>
          <a:p>
            <a:pPr marL="292608" indent="-292608"/>
            <a:r>
              <a:rPr lang="en-US" sz="2400" dirty="0"/>
              <a:t>A portion of the table for the studentized range distribution used with Tukey’s H</a:t>
            </a:r>
            <a:r>
              <a:rPr lang="en-US" sz="100" dirty="0"/>
              <a:t> </a:t>
            </a:r>
            <a:r>
              <a:rPr lang="en-US" sz="2400" dirty="0"/>
              <a:t>S</a:t>
            </a:r>
            <a:r>
              <a:rPr lang="en-US" sz="100" dirty="0"/>
              <a:t> </a:t>
            </a:r>
            <a:r>
              <a:rPr lang="en-US" sz="2400" dirty="0"/>
              <a:t>D method.</a:t>
            </a:r>
            <a:endParaRPr lang="en-IN" sz="2400" dirty="0"/>
          </a:p>
        </p:txBody>
      </p:sp>
      <p:sp>
        <p:nvSpPr>
          <p:cNvPr id="4" name="Content Placeholder 3">
            <a:extLst>
              <a:ext uri="{FF2B5EF4-FFF2-40B4-BE49-F238E27FC236}">
                <a16:creationId xmlns:a16="http://schemas.microsoft.com/office/drawing/2014/main" id="{B1F8C043-971B-4F45-85C4-3D0FB22125B3}"/>
              </a:ext>
            </a:extLst>
          </p:cNvPr>
          <p:cNvSpPr>
            <a:spLocks noGrp="1"/>
          </p:cNvSpPr>
          <p:nvPr>
            <p:ph idx="10"/>
          </p:nvPr>
        </p:nvSpPr>
        <p:spPr>
          <a:xfrm>
            <a:off x="4267200" y="2590800"/>
            <a:ext cx="2286000" cy="457199"/>
          </a:xfrm>
        </p:spPr>
        <p:txBody>
          <a:bodyPr>
            <a:normAutofit/>
          </a:bodyPr>
          <a:lstStyle/>
          <a:p>
            <a:pPr marL="0" indent="0">
              <a:buNone/>
            </a:pPr>
            <a:r>
              <a:rPr lang="en-US" sz="1800" b="1" i="1" dirty="0"/>
              <a:t>c</a:t>
            </a:r>
            <a:r>
              <a:rPr lang="en-US" sz="1800" b="1" dirty="0"/>
              <a:t> = number of means</a:t>
            </a:r>
            <a:endParaRPr lang="en-IN" sz="1800" b="1" dirty="0"/>
          </a:p>
        </p:txBody>
      </p:sp>
      <p:graphicFrame>
        <p:nvGraphicFramePr>
          <p:cNvPr id="6" name="Table 6">
            <a:extLst>
              <a:ext uri="{FF2B5EF4-FFF2-40B4-BE49-F238E27FC236}">
                <a16:creationId xmlns:a16="http://schemas.microsoft.com/office/drawing/2014/main" id="{2C858CFF-9D28-4B4E-A53C-B56A17612701}"/>
              </a:ext>
            </a:extLst>
          </p:cNvPr>
          <p:cNvGraphicFramePr>
            <a:graphicFrameLocks noGrp="1"/>
          </p:cNvGraphicFramePr>
          <p:nvPr>
            <p:extLst>
              <p:ext uri="{D42A27DB-BD31-4B8C-83A1-F6EECF244321}">
                <p14:modId xmlns:p14="http://schemas.microsoft.com/office/powerpoint/2010/main" val="173675953"/>
              </p:ext>
            </p:extLst>
          </p:nvPr>
        </p:nvGraphicFramePr>
        <p:xfrm>
          <a:off x="457200" y="3048000"/>
          <a:ext cx="8305800" cy="1854200"/>
        </p:xfrm>
        <a:graphic>
          <a:graphicData uri="http://schemas.openxmlformats.org/drawingml/2006/table">
            <a:tbl>
              <a:tblPr firstRow="1" bandRow="1">
                <a:tableStyleId>{5C22544A-7EE6-4342-B048-85BDC9FD1C3A}</a:tableStyleId>
              </a:tblPr>
              <a:tblGrid>
                <a:gridCol w="830580">
                  <a:extLst>
                    <a:ext uri="{9D8B030D-6E8A-4147-A177-3AD203B41FA5}">
                      <a16:colId xmlns:a16="http://schemas.microsoft.com/office/drawing/2014/main" val="2652792354"/>
                    </a:ext>
                  </a:extLst>
                </a:gridCol>
                <a:gridCol w="830580">
                  <a:extLst>
                    <a:ext uri="{9D8B030D-6E8A-4147-A177-3AD203B41FA5}">
                      <a16:colId xmlns:a16="http://schemas.microsoft.com/office/drawing/2014/main" val="1190646615"/>
                    </a:ext>
                  </a:extLst>
                </a:gridCol>
                <a:gridCol w="830580">
                  <a:extLst>
                    <a:ext uri="{9D8B030D-6E8A-4147-A177-3AD203B41FA5}">
                      <a16:colId xmlns:a16="http://schemas.microsoft.com/office/drawing/2014/main" val="929234159"/>
                    </a:ext>
                  </a:extLst>
                </a:gridCol>
                <a:gridCol w="830580">
                  <a:extLst>
                    <a:ext uri="{9D8B030D-6E8A-4147-A177-3AD203B41FA5}">
                      <a16:colId xmlns:a16="http://schemas.microsoft.com/office/drawing/2014/main" val="104693538"/>
                    </a:ext>
                  </a:extLst>
                </a:gridCol>
                <a:gridCol w="830580">
                  <a:extLst>
                    <a:ext uri="{9D8B030D-6E8A-4147-A177-3AD203B41FA5}">
                      <a16:colId xmlns:a16="http://schemas.microsoft.com/office/drawing/2014/main" val="1804475875"/>
                    </a:ext>
                  </a:extLst>
                </a:gridCol>
                <a:gridCol w="830580">
                  <a:extLst>
                    <a:ext uri="{9D8B030D-6E8A-4147-A177-3AD203B41FA5}">
                      <a16:colId xmlns:a16="http://schemas.microsoft.com/office/drawing/2014/main" val="2000270368"/>
                    </a:ext>
                  </a:extLst>
                </a:gridCol>
                <a:gridCol w="830580">
                  <a:extLst>
                    <a:ext uri="{9D8B030D-6E8A-4147-A177-3AD203B41FA5}">
                      <a16:colId xmlns:a16="http://schemas.microsoft.com/office/drawing/2014/main" val="3673543546"/>
                    </a:ext>
                  </a:extLst>
                </a:gridCol>
                <a:gridCol w="830580">
                  <a:extLst>
                    <a:ext uri="{9D8B030D-6E8A-4147-A177-3AD203B41FA5}">
                      <a16:colId xmlns:a16="http://schemas.microsoft.com/office/drawing/2014/main" val="3856257336"/>
                    </a:ext>
                  </a:extLst>
                </a:gridCol>
                <a:gridCol w="830580">
                  <a:extLst>
                    <a:ext uri="{9D8B030D-6E8A-4147-A177-3AD203B41FA5}">
                      <a16:colId xmlns:a16="http://schemas.microsoft.com/office/drawing/2014/main" val="739587844"/>
                    </a:ext>
                  </a:extLst>
                </a:gridCol>
                <a:gridCol w="830580">
                  <a:extLst>
                    <a:ext uri="{9D8B030D-6E8A-4147-A177-3AD203B41FA5}">
                      <a16:colId xmlns:a16="http://schemas.microsoft.com/office/drawing/2014/main" val="792552061"/>
                    </a:ext>
                  </a:extLst>
                </a:gridCol>
              </a:tblGrid>
              <a:tr h="370840">
                <a:tc>
                  <a:txBody>
                    <a:bodyPr/>
                    <a:lstStyle/>
                    <a:p>
                      <a:pPr algn="ctr"/>
                      <a:r>
                        <a:rPr lang="en-US" i="1" dirty="0" err="1"/>
                        <a:t>n</a:t>
                      </a:r>
                      <a:r>
                        <a:rPr lang="en-US" i="1" baseline="-25000" dirty="0" err="1"/>
                        <a:t>T</a:t>
                      </a:r>
                      <a:r>
                        <a:rPr lang="en-US" i="1" baseline="-25000" dirty="0"/>
                        <a:t> </a:t>
                      </a:r>
                      <a:r>
                        <a:rPr lang="en-US" sz="1800" b="1" i="1" kern="1200" dirty="0">
                          <a:solidFill>
                            <a:schemeClr val="lt1"/>
                          </a:solidFill>
                          <a:effectLst/>
                          <a:latin typeface="+mn-lt"/>
                          <a:ea typeface="+mn-ea"/>
                          <a:cs typeface="+mn-cs"/>
                        </a:rPr>
                        <a:t>− </a:t>
                      </a:r>
                      <a:r>
                        <a:rPr lang="en-US" i="1" dirty="0"/>
                        <a:t>c</a:t>
                      </a: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a:t>a</a:t>
                      </a: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103404"/>
                  </a:ext>
                </a:extLst>
              </a:tr>
              <a:tr h="370840">
                <a:tc>
                  <a:txBody>
                    <a:bodyPr/>
                    <a:lstStyle/>
                    <a:p>
                      <a:pPr algn="ctr"/>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2.96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3.59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4.47</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4.65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4.92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03137"/>
                  </a:ext>
                </a:extLst>
              </a:tr>
              <a:tr h="370840">
                <a:tc>
                  <a:txBody>
                    <a:bodyPr/>
                    <a:lstStyle/>
                    <a:p>
                      <a:pPr algn="ctr"/>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4.05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4.67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5.05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5.33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5.55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5.73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5.89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6.02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3175049"/>
                  </a:ext>
                </a:extLst>
              </a:tr>
              <a:tr h="370840">
                <a:tc>
                  <a:txBody>
                    <a:bodyPr/>
                    <a:lstStyle/>
                    <a:p>
                      <a:pPr algn="ctr"/>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2.95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3.58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3.96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4.23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4.45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4.62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4.90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3424529"/>
                  </a:ext>
                </a:extLst>
              </a:tr>
              <a:tr h="370840">
                <a:tc>
                  <a:txBody>
                    <a:bodyPr/>
                    <a:lstStyle/>
                    <a:p>
                      <a:pPr algn="ctr"/>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4.02</a:t>
                      </a:r>
                      <a:endParaRPr lang="en-I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4.64</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5.02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5.29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5.51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5.84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5.97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6197159"/>
                  </a:ext>
                </a:extLst>
              </a:tr>
            </a:tbl>
          </a:graphicData>
        </a:graphic>
      </p:graphicFrame>
    </p:spTree>
    <p:extLst>
      <p:ext uri="{BB962C8B-B14F-4D97-AF65-F5344CB8AC3E}">
        <p14:creationId xmlns:p14="http://schemas.microsoft.com/office/powerpoint/2010/main" val="1530436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CE8D-C8A0-404E-B8F9-C1684BF099AE}"/>
              </a:ext>
            </a:extLst>
          </p:cNvPr>
          <p:cNvSpPr>
            <a:spLocks noGrp="1"/>
          </p:cNvSpPr>
          <p:nvPr>
            <p:ph type="title"/>
          </p:nvPr>
        </p:nvSpPr>
        <p:spPr>
          <a:xfrm>
            <a:off x="457200" y="274638"/>
            <a:ext cx="8305800" cy="1143000"/>
          </a:xfrm>
        </p:spPr>
        <p:txBody>
          <a:bodyPr/>
          <a:lstStyle/>
          <a:p>
            <a:r>
              <a:rPr lang="en-US" dirty="0"/>
              <a:t>13.2 Multiple Comparison Methods </a:t>
            </a:r>
            <a:r>
              <a:rPr lang="en-US" sz="1000" dirty="0"/>
              <a:t>8</a:t>
            </a:r>
            <a:endParaRPr lang="en-IN" dirty="0"/>
          </a:p>
        </p:txBody>
      </p:sp>
      <p:sp>
        <p:nvSpPr>
          <p:cNvPr id="3" name="Content Placeholder 2">
            <a:extLst>
              <a:ext uri="{FF2B5EF4-FFF2-40B4-BE49-F238E27FC236}">
                <a16:creationId xmlns:a16="http://schemas.microsoft.com/office/drawing/2014/main" id="{8928B1E2-820C-4C0A-9EF8-36FF40E7AF96}"/>
              </a:ext>
            </a:extLst>
          </p:cNvPr>
          <p:cNvSpPr>
            <a:spLocks noGrp="1"/>
          </p:cNvSpPr>
          <p:nvPr>
            <p:ph idx="1"/>
          </p:nvPr>
        </p:nvSpPr>
        <p:spPr>
          <a:xfrm>
            <a:off x="457201" y="1600201"/>
            <a:ext cx="1401580" cy="468442"/>
          </a:xfrm>
        </p:spPr>
        <p:txBody>
          <a:bodyPr>
            <a:normAutofit/>
          </a:bodyPr>
          <a:lstStyle/>
          <a:p>
            <a:pPr marL="292608" indent="-292608">
              <a:lnSpc>
                <a:spcPct val="90000"/>
              </a:lnSpc>
            </a:pPr>
            <a:r>
              <a:rPr lang="en-US" sz="2400" dirty="0"/>
              <a:t>Tukey’s</a:t>
            </a:r>
            <a:endParaRPr lang="en-IN" sz="2400" dirty="0"/>
          </a:p>
        </p:txBody>
      </p:sp>
      <p:graphicFrame>
        <p:nvGraphicFramePr>
          <p:cNvPr id="11" name="Object 10">
            <a:extLst>
              <a:ext uri="{FF2B5EF4-FFF2-40B4-BE49-F238E27FC236}">
                <a16:creationId xmlns:a16="http://schemas.microsoft.com/office/drawing/2014/main" id="{05322363-E5C2-4F10-BDBC-844241F7779D}"/>
              </a:ext>
            </a:extLst>
          </p:cNvPr>
          <p:cNvGraphicFramePr>
            <a:graphicFrameLocks noChangeAspect="1"/>
          </p:cNvGraphicFramePr>
          <p:nvPr>
            <p:extLst>
              <p:ext uri="{D42A27DB-BD31-4B8C-83A1-F6EECF244321}">
                <p14:modId xmlns:p14="http://schemas.microsoft.com/office/powerpoint/2010/main" val="948753416"/>
              </p:ext>
            </p:extLst>
          </p:nvPr>
        </p:nvGraphicFramePr>
        <p:xfrm>
          <a:off x="1917700" y="1624013"/>
          <a:ext cx="1536700" cy="431800"/>
        </p:xfrm>
        <a:graphic>
          <a:graphicData uri="http://schemas.openxmlformats.org/presentationml/2006/ole">
            <mc:AlternateContent xmlns:mc="http://schemas.openxmlformats.org/markup-compatibility/2006">
              <mc:Choice xmlns:v="urn:schemas-microsoft-com:vml" Requires="v">
                <p:oleObj name="Equation" r:id="rId2" imgW="1536480" imgH="431640" progId="Equation.DSMT4">
                  <p:embed/>
                </p:oleObj>
              </mc:Choice>
              <mc:Fallback>
                <p:oleObj name="Equation" r:id="rId2" imgW="1536480" imgH="431640" progId="Equation.DSMT4">
                  <p:embed/>
                  <p:pic>
                    <p:nvPicPr>
                      <p:cNvPr id="0" name=""/>
                      <p:cNvPicPr/>
                      <p:nvPr/>
                    </p:nvPicPr>
                    <p:blipFill>
                      <a:blip r:embed="rId3"/>
                      <a:stretch>
                        <a:fillRect/>
                      </a:stretch>
                    </p:blipFill>
                    <p:spPr>
                      <a:xfrm>
                        <a:off x="1917700" y="1624013"/>
                        <a:ext cx="1536700" cy="43180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E54A463F-217B-466B-B331-79FD6FA23015}"/>
              </a:ext>
            </a:extLst>
          </p:cNvPr>
          <p:cNvSpPr>
            <a:spLocks noGrp="1"/>
          </p:cNvSpPr>
          <p:nvPr>
            <p:ph idx="10"/>
          </p:nvPr>
        </p:nvSpPr>
        <p:spPr>
          <a:xfrm>
            <a:off x="3520190" y="1600202"/>
            <a:ext cx="5234066" cy="468441"/>
          </a:xfrm>
        </p:spPr>
        <p:txBody>
          <a:bodyPr>
            <a:noAutofit/>
          </a:bodyPr>
          <a:lstStyle/>
          <a:p>
            <a:pPr marL="0" indent="0">
              <a:lnSpc>
                <a:spcPct val="90000"/>
              </a:lnSpc>
              <a:buNone/>
            </a:pPr>
            <a:r>
              <a:rPr lang="en-US" sz="2400" dirty="0"/>
              <a:t>confidence interval confidence interval</a:t>
            </a:r>
            <a:endParaRPr lang="en-IN" sz="2400" dirty="0"/>
          </a:p>
        </p:txBody>
      </p:sp>
      <p:sp>
        <p:nvSpPr>
          <p:cNvPr id="5" name="Content Placeholder 4">
            <a:extLst>
              <a:ext uri="{FF2B5EF4-FFF2-40B4-BE49-F238E27FC236}">
                <a16:creationId xmlns:a16="http://schemas.microsoft.com/office/drawing/2014/main" id="{F509C5B2-C784-47CA-94BB-A34D8E036F7A}"/>
              </a:ext>
            </a:extLst>
          </p:cNvPr>
          <p:cNvSpPr>
            <a:spLocks noGrp="1"/>
          </p:cNvSpPr>
          <p:nvPr>
            <p:ph idx="11"/>
          </p:nvPr>
        </p:nvSpPr>
        <p:spPr>
          <a:xfrm>
            <a:off x="457200" y="2148591"/>
            <a:ext cx="8305800" cy="774492"/>
          </a:xfrm>
        </p:spPr>
        <p:txBody>
          <a:bodyPr>
            <a:normAutofit/>
          </a:bodyPr>
          <a:lstStyle/>
          <a:p>
            <a:pPr marL="292608" indent="0">
              <a:lnSpc>
                <a:spcPct val="90000"/>
              </a:lnSpc>
              <a:buNone/>
            </a:pPr>
            <a:r>
              <a:rPr lang="en-US" sz="2400" dirty="0"/>
              <a:t>for the difference between two population means depends on if the data are balanced.</a:t>
            </a:r>
            <a:endParaRPr lang="en-IN" sz="2400" dirty="0"/>
          </a:p>
        </p:txBody>
      </p:sp>
      <p:sp>
        <p:nvSpPr>
          <p:cNvPr id="6" name="Content Placeholder 5">
            <a:extLst>
              <a:ext uri="{FF2B5EF4-FFF2-40B4-BE49-F238E27FC236}">
                <a16:creationId xmlns:a16="http://schemas.microsoft.com/office/drawing/2014/main" id="{91CCB37C-BA79-4CEA-B9E5-DA5CC0448107}"/>
              </a:ext>
            </a:extLst>
          </p:cNvPr>
          <p:cNvSpPr>
            <a:spLocks noGrp="1"/>
          </p:cNvSpPr>
          <p:nvPr>
            <p:ph idx="12"/>
          </p:nvPr>
        </p:nvSpPr>
        <p:spPr>
          <a:xfrm>
            <a:off x="457200" y="3214140"/>
            <a:ext cx="2360951" cy="458449"/>
          </a:xfrm>
        </p:spPr>
        <p:txBody>
          <a:bodyPr>
            <a:normAutofit/>
          </a:bodyPr>
          <a:lstStyle/>
          <a:p>
            <a:pPr marL="292608" indent="-292608"/>
            <a:r>
              <a:rPr lang="en-US" sz="2400" dirty="0">
                <a:ea typeface="Cambria Math" panose="02040503050406030204" pitchFamily="18" charset="0"/>
              </a:rPr>
              <a:t>Balanced data:</a:t>
            </a:r>
            <a:endParaRPr lang="en-IN" sz="2400" dirty="0"/>
          </a:p>
        </p:txBody>
      </p:sp>
      <p:graphicFrame>
        <p:nvGraphicFramePr>
          <p:cNvPr id="12" name="Object 11">
            <a:extLst>
              <a:ext uri="{FF2B5EF4-FFF2-40B4-BE49-F238E27FC236}">
                <a16:creationId xmlns:a16="http://schemas.microsoft.com/office/drawing/2014/main" id="{3CDE3FD8-5985-42C2-976E-0E1C6B0958E8}"/>
              </a:ext>
            </a:extLst>
          </p:cNvPr>
          <p:cNvGraphicFramePr>
            <a:graphicFrameLocks noChangeAspect="1"/>
          </p:cNvGraphicFramePr>
          <p:nvPr>
            <p:extLst>
              <p:ext uri="{D42A27DB-BD31-4B8C-83A1-F6EECF244321}">
                <p14:modId xmlns:p14="http://schemas.microsoft.com/office/powerpoint/2010/main" val="658521745"/>
              </p:ext>
            </p:extLst>
          </p:nvPr>
        </p:nvGraphicFramePr>
        <p:xfrm>
          <a:off x="3405188" y="3043238"/>
          <a:ext cx="3289300" cy="838200"/>
        </p:xfrm>
        <a:graphic>
          <a:graphicData uri="http://schemas.openxmlformats.org/presentationml/2006/ole">
            <mc:AlternateContent xmlns:mc="http://schemas.openxmlformats.org/markup-compatibility/2006">
              <mc:Choice xmlns:v="urn:schemas-microsoft-com:vml" Requires="v">
                <p:oleObj name="Equation" r:id="rId4" imgW="3288960" imgH="838080" progId="Equation.DSMT4">
                  <p:embed/>
                </p:oleObj>
              </mc:Choice>
              <mc:Fallback>
                <p:oleObj name="Equation" r:id="rId4" imgW="3288960" imgH="838080" progId="Equation.DSMT4">
                  <p:embed/>
                  <p:pic>
                    <p:nvPicPr>
                      <p:cNvPr id="0" name=""/>
                      <p:cNvPicPr/>
                      <p:nvPr/>
                    </p:nvPicPr>
                    <p:blipFill>
                      <a:blip r:embed="rId5"/>
                      <a:stretch>
                        <a:fillRect/>
                      </a:stretch>
                    </p:blipFill>
                    <p:spPr>
                      <a:xfrm>
                        <a:off x="3405188" y="3043238"/>
                        <a:ext cx="3289300" cy="8382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2B5628A3-2474-42B4-9DFD-72DF6ED8A342}"/>
              </a:ext>
            </a:extLst>
          </p:cNvPr>
          <p:cNvSpPr>
            <a:spLocks noGrp="1"/>
          </p:cNvSpPr>
          <p:nvPr>
            <p:ph idx="13"/>
          </p:nvPr>
        </p:nvSpPr>
        <p:spPr>
          <a:xfrm>
            <a:off x="487180" y="4372131"/>
            <a:ext cx="2705725" cy="458449"/>
          </a:xfrm>
        </p:spPr>
        <p:txBody>
          <a:bodyPr>
            <a:normAutofit/>
          </a:bodyPr>
          <a:lstStyle/>
          <a:p>
            <a:pPr marL="292608" indent="-292608">
              <a:lnSpc>
                <a:spcPct val="90000"/>
              </a:lnSpc>
            </a:pPr>
            <a:r>
              <a:rPr lang="en-US" sz="2400" dirty="0">
                <a:ea typeface="Cambria Math" panose="02040503050406030204" pitchFamily="18" charset="0"/>
              </a:rPr>
              <a:t>Unbalanced data:</a:t>
            </a:r>
            <a:endParaRPr lang="en-IN" sz="2400" dirty="0">
              <a:cs typeface="Calibri" panose="020F0502020204030204" pitchFamily="34" charset="0"/>
            </a:endParaRPr>
          </a:p>
        </p:txBody>
      </p:sp>
      <p:graphicFrame>
        <p:nvGraphicFramePr>
          <p:cNvPr id="13" name="Object 12">
            <a:extLst>
              <a:ext uri="{FF2B5EF4-FFF2-40B4-BE49-F238E27FC236}">
                <a16:creationId xmlns:a16="http://schemas.microsoft.com/office/drawing/2014/main" id="{EC525132-6BAA-4AAE-9E83-7F703F2EB707}"/>
              </a:ext>
            </a:extLst>
          </p:cNvPr>
          <p:cNvGraphicFramePr>
            <a:graphicFrameLocks noChangeAspect="1"/>
          </p:cNvGraphicFramePr>
          <p:nvPr>
            <p:extLst>
              <p:ext uri="{D42A27DB-BD31-4B8C-83A1-F6EECF244321}">
                <p14:modId xmlns:p14="http://schemas.microsoft.com/office/powerpoint/2010/main" val="618307503"/>
              </p:ext>
            </p:extLst>
          </p:nvPr>
        </p:nvGraphicFramePr>
        <p:xfrm>
          <a:off x="3206750" y="4017963"/>
          <a:ext cx="4483100" cy="1079500"/>
        </p:xfrm>
        <a:graphic>
          <a:graphicData uri="http://schemas.openxmlformats.org/presentationml/2006/ole">
            <mc:AlternateContent xmlns:mc="http://schemas.openxmlformats.org/markup-compatibility/2006">
              <mc:Choice xmlns:v="urn:schemas-microsoft-com:vml" Requires="v">
                <p:oleObj name="Equation" r:id="rId6" imgW="4483080" imgH="1079280" progId="Equation.DSMT4">
                  <p:embed/>
                </p:oleObj>
              </mc:Choice>
              <mc:Fallback>
                <p:oleObj name="Equation" r:id="rId6" imgW="4483080" imgH="1079280" progId="Equation.DSMT4">
                  <p:embed/>
                  <p:pic>
                    <p:nvPicPr>
                      <p:cNvPr id="0" name=""/>
                      <p:cNvPicPr/>
                      <p:nvPr/>
                    </p:nvPicPr>
                    <p:blipFill>
                      <a:blip r:embed="rId7"/>
                      <a:stretch>
                        <a:fillRect/>
                      </a:stretch>
                    </p:blipFill>
                    <p:spPr>
                      <a:xfrm>
                        <a:off x="3206750" y="4017963"/>
                        <a:ext cx="4483100" cy="10795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58DB72F2-7BF5-482F-B35D-5657B6D78339}"/>
              </a:ext>
            </a:extLst>
          </p:cNvPr>
          <p:cNvSpPr>
            <a:spLocks noGrp="1"/>
          </p:cNvSpPr>
          <p:nvPr>
            <p:ph idx="14"/>
          </p:nvPr>
        </p:nvSpPr>
        <p:spPr>
          <a:xfrm>
            <a:off x="487180" y="5201587"/>
            <a:ext cx="457200" cy="457200"/>
          </a:xfrm>
        </p:spPr>
        <p:txBody>
          <a:bodyPr>
            <a:normAutofit/>
          </a:bodyPr>
          <a:lstStyle/>
          <a:p>
            <a:pPr marL="292608" indent="-292608"/>
            <a:r>
              <a:rPr lang="en-US" sz="2400" dirty="0"/>
              <a:t> </a:t>
            </a:r>
            <a:endParaRPr lang="en-IN" sz="2400" dirty="0"/>
          </a:p>
        </p:txBody>
      </p:sp>
      <p:graphicFrame>
        <p:nvGraphicFramePr>
          <p:cNvPr id="14" name="Object 13">
            <a:extLst>
              <a:ext uri="{FF2B5EF4-FFF2-40B4-BE49-F238E27FC236}">
                <a16:creationId xmlns:a16="http://schemas.microsoft.com/office/drawing/2014/main" id="{864C8FD5-E599-423D-BF88-E3EE2DCFF128}"/>
              </a:ext>
            </a:extLst>
          </p:cNvPr>
          <p:cNvGraphicFramePr>
            <a:graphicFrameLocks noChangeAspect="1"/>
          </p:cNvGraphicFramePr>
          <p:nvPr>
            <p:extLst>
              <p:ext uri="{D42A27DB-BD31-4B8C-83A1-F6EECF244321}">
                <p14:modId xmlns:p14="http://schemas.microsoft.com/office/powerpoint/2010/main" val="3195469895"/>
              </p:ext>
            </p:extLst>
          </p:nvPr>
        </p:nvGraphicFramePr>
        <p:xfrm>
          <a:off x="982663" y="5119688"/>
          <a:ext cx="977900" cy="457200"/>
        </p:xfrm>
        <a:graphic>
          <a:graphicData uri="http://schemas.openxmlformats.org/presentationml/2006/ole">
            <mc:AlternateContent xmlns:mc="http://schemas.openxmlformats.org/markup-compatibility/2006">
              <mc:Choice xmlns:v="urn:schemas-microsoft-com:vml" Requires="v">
                <p:oleObj name="Equation" r:id="rId8" imgW="977760" imgH="457200" progId="Equation.DSMT4">
                  <p:embed/>
                </p:oleObj>
              </mc:Choice>
              <mc:Fallback>
                <p:oleObj name="Equation" r:id="rId8" imgW="977760" imgH="457200" progId="Equation.DSMT4">
                  <p:embed/>
                  <p:pic>
                    <p:nvPicPr>
                      <p:cNvPr id="0" name=""/>
                      <p:cNvPicPr/>
                      <p:nvPr/>
                    </p:nvPicPr>
                    <p:blipFill>
                      <a:blip r:embed="rId9"/>
                      <a:stretch>
                        <a:fillRect/>
                      </a:stretch>
                    </p:blipFill>
                    <p:spPr>
                      <a:xfrm>
                        <a:off x="982663" y="5119688"/>
                        <a:ext cx="977900" cy="4572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61124A74-818F-406B-943E-F526F1250E8B}"/>
              </a:ext>
            </a:extLst>
          </p:cNvPr>
          <p:cNvSpPr>
            <a:spLocks noGrp="1"/>
          </p:cNvSpPr>
          <p:nvPr>
            <p:ph idx="15"/>
          </p:nvPr>
        </p:nvSpPr>
        <p:spPr>
          <a:xfrm>
            <a:off x="1999940" y="5201588"/>
            <a:ext cx="6754316" cy="457199"/>
          </a:xfrm>
        </p:spPr>
        <p:txBody>
          <a:bodyPr>
            <a:noAutofit/>
          </a:bodyPr>
          <a:lstStyle/>
          <a:p>
            <a:pPr marL="0" indent="0">
              <a:lnSpc>
                <a:spcPct val="90000"/>
              </a:lnSpc>
              <a:buNone/>
            </a:pPr>
            <a:r>
              <a:rPr lang="en-US" sz="2400" dirty="0"/>
              <a:t>is from the studentized range distribution.</a:t>
            </a:r>
            <a:endParaRPr lang="en-IN" sz="2400" dirty="0"/>
          </a:p>
        </p:txBody>
      </p:sp>
    </p:spTree>
    <p:extLst>
      <p:ext uri="{BB962C8B-B14F-4D97-AF65-F5344CB8AC3E}">
        <p14:creationId xmlns:p14="http://schemas.microsoft.com/office/powerpoint/2010/main" val="3197633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DA6D-26F8-42E2-B625-B74EF35F5960}"/>
              </a:ext>
            </a:extLst>
          </p:cNvPr>
          <p:cNvSpPr>
            <a:spLocks noGrp="1"/>
          </p:cNvSpPr>
          <p:nvPr>
            <p:ph type="title"/>
          </p:nvPr>
        </p:nvSpPr>
        <p:spPr/>
        <p:txBody>
          <a:bodyPr>
            <a:normAutofit fontScale="90000"/>
          </a:bodyPr>
          <a:lstStyle/>
          <a:p>
            <a:r>
              <a:rPr lang="en-IN" dirty="0"/>
              <a:t>Introductory Case: Public Transportation </a:t>
            </a:r>
            <a:r>
              <a:rPr lang="en-IN" sz="1100" dirty="0"/>
              <a:t>1</a:t>
            </a:r>
          </a:p>
        </p:txBody>
      </p:sp>
      <p:sp>
        <p:nvSpPr>
          <p:cNvPr id="3" name="Content Placeholder 2">
            <a:extLst>
              <a:ext uri="{FF2B5EF4-FFF2-40B4-BE49-F238E27FC236}">
                <a16:creationId xmlns:a16="http://schemas.microsoft.com/office/drawing/2014/main" id="{D5737FA7-151B-4562-AACB-1D24896833EA}"/>
              </a:ext>
            </a:extLst>
          </p:cNvPr>
          <p:cNvSpPr>
            <a:spLocks noGrp="1"/>
          </p:cNvSpPr>
          <p:nvPr>
            <p:ph idx="1"/>
          </p:nvPr>
        </p:nvSpPr>
        <p:spPr/>
        <p:txBody>
          <a:bodyPr>
            <a:normAutofit fontScale="92500" lnSpcReduction="20000"/>
          </a:bodyPr>
          <a:lstStyle/>
          <a:p>
            <a:pPr marL="292608" indent="-292608">
              <a:lnSpc>
                <a:spcPct val="90000"/>
              </a:lnSpc>
              <a:spcBef>
                <a:spcPts val="500"/>
              </a:spcBef>
            </a:pPr>
            <a:r>
              <a:rPr lang="en-US" sz="1800" dirty="0"/>
              <a:t>The vice president of a grocery chain wants to know if mean sales differ depending on the store layout.</a:t>
            </a:r>
          </a:p>
          <a:p>
            <a:pPr marL="292608" indent="-292608">
              <a:lnSpc>
                <a:spcPct val="90000"/>
              </a:lnSpc>
              <a:spcBef>
                <a:spcPts val="500"/>
              </a:spcBef>
            </a:pPr>
            <a:r>
              <a:rPr lang="en-US" sz="1800" dirty="0"/>
              <a:t>They try three different store layouts at 10 different stores for one month, and measure total sales for each store at the end of the month.</a:t>
            </a:r>
            <a:endParaRPr lang="en-IN" sz="1800" dirty="0"/>
          </a:p>
        </p:txBody>
      </p:sp>
      <p:sp>
        <p:nvSpPr>
          <p:cNvPr id="5" name="Content Placeholder 4">
            <a:extLst>
              <a:ext uri="{FF2B5EF4-FFF2-40B4-BE49-F238E27FC236}">
                <a16:creationId xmlns:a16="http://schemas.microsoft.com/office/drawing/2014/main" id="{8E78A2ED-1606-4DFB-92E0-3BD5A89B202B}"/>
              </a:ext>
            </a:extLst>
          </p:cNvPr>
          <p:cNvSpPr>
            <a:spLocks noGrp="1"/>
          </p:cNvSpPr>
          <p:nvPr>
            <p:ph idx="11"/>
          </p:nvPr>
        </p:nvSpPr>
        <p:spPr>
          <a:xfrm>
            <a:off x="1752600" y="3257550"/>
            <a:ext cx="5257800" cy="1230167"/>
          </a:xfrm>
        </p:spPr>
        <p:txBody>
          <a:bodyPr>
            <a:normAutofit/>
          </a:bodyPr>
          <a:lstStyle/>
          <a:p>
            <a:pPr marL="0" indent="0">
              <a:buNone/>
            </a:pPr>
            <a:r>
              <a:rPr lang="en-US" sz="1600" dirty="0"/>
              <a:t>In the following table, ‘</a:t>
            </a:r>
            <a:r>
              <a:rPr lang="en-IN" sz="1600" dirty="0"/>
              <a:t>x̄</a:t>
            </a:r>
            <a:r>
              <a:rPr lang="en-US" sz="1600" baseline="-25000" dirty="0"/>
              <a:t>1</a:t>
            </a:r>
            <a:r>
              <a:rPr lang="en-US" sz="1600" dirty="0"/>
              <a:t>’ is read as ‘x</a:t>
            </a:r>
            <a:r>
              <a:rPr lang="en-US" sz="1600" baseline="-25000" dirty="0"/>
              <a:t>1</a:t>
            </a:r>
            <a:r>
              <a:rPr lang="en-US" sz="1600" dirty="0"/>
              <a:t>-bar’, ‘</a:t>
            </a:r>
            <a:r>
              <a:rPr lang="en-IN" sz="1600" dirty="0"/>
              <a:t>x̄</a:t>
            </a:r>
            <a:r>
              <a:rPr lang="en-US" sz="1600" baseline="-25000" dirty="0"/>
              <a:t>2</a:t>
            </a:r>
            <a:r>
              <a:rPr lang="en-US" sz="1600" dirty="0"/>
              <a:t>’ is read as ‘x</a:t>
            </a:r>
            <a:r>
              <a:rPr lang="en-US" sz="1600" baseline="-25000" dirty="0"/>
              <a:t>2</a:t>
            </a:r>
            <a:r>
              <a:rPr lang="en-US" sz="1600" dirty="0"/>
              <a:t>-bar’ and ‘</a:t>
            </a:r>
            <a:r>
              <a:rPr lang="en-IN" sz="1600" dirty="0"/>
              <a:t>x̄</a:t>
            </a:r>
            <a:r>
              <a:rPr lang="en-US" sz="1600" baseline="-25000" dirty="0"/>
              <a:t>3</a:t>
            </a:r>
            <a:r>
              <a:rPr lang="en-US" sz="1600" dirty="0"/>
              <a:t>’ is read as ‘x</a:t>
            </a:r>
            <a:r>
              <a:rPr lang="en-US" sz="1600" baseline="-25000" dirty="0"/>
              <a:t>3</a:t>
            </a:r>
            <a:r>
              <a:rPr lang="en-US" sz="1600" dirty="0"/>
              <a:t>-bar’;</a:t>
            </a:r>
          </a:p>
          <a:p>
            <a:pPr marL="0" indent="0">
              <a:buNone/>
            </a:pPr>
            <a:r>
              <a:rPr lang="en-US" sz="1600" dirty="0"/>
              <a:t>‘</a:t>
            </a:r>
            <a:r>
              <a:rPr lang="en-IN" sz="1600" dirty="0"/>
              <a:t>s</a:t>
            </a:r>
            <a:r>
              <a:rPr lang="en-IN" sz="1600" baseline="-25000" dirty="0"/>
              <a:t>1</a:t>
            </a:r>
            <a:r>
              <a:rPr lang="en-IN" sz="1600" baseline="30000" dirty="0"/>
              <a:t>2</a:t>
            </a:r>
            <a:r>
              <a:rPr lang="en-US" sz="1600" dirty="0"/>
              <a:t>’ is read as ‘</a:t>
            </a:r>
            <a:r>
              <a:rPr lang="en-IN" sz="1600" dirty="0"/>
              <a:t>s</a:t>
            </a:r>
            <a:r>
              <a:rPr lang="en-IN" sz="1600" baseline="-25000" dirty="0"/>
              <a:t>1</a:t>
            </a:r>
            <a:r>
              <a:rPr lang="en-IN" sz="1600" dirty="0"/>
              <a:t> squared</a:t>
            </a:r>
            <a:r>
              <a:rPr lang="en-US" sz="1600" dirty="0"/>
              <a:t>’, ‘</a:t>
            </a:r>
            <a:r>
              <a:rPr lang="en-IN" sz="1600" dirty="0"/>
              <a:t>s</a:t>
            </a:r>
            <a:r>
              <a:rPr lang="en-IN" sz="1600" baseline="-25000" dirty="0"/>
              <a:t>2</a:t>
            </a:r>
            <a:r>
              <a:rPr lang="en-IN" sz="1600" baseline="30000" dirty="0"/>
              <a:t>2</a:t>
            </a:r>
            <a:r>
              <a:rPr lang="en-US" sz="1600" dirty="0"/>
              <a:t>’ is read as ‘</a:t>
            </a:r>
            <a:r>
              <a:rPr lang="en-IN" sz="1600" dirty="0"/>
              <a:t>s</a:t>
            </a:r>
            <a:r>
              <a:rPr lang="en-IN" sz="1600" baseline="-25000" dirty="0"/>
              <a:t>2</a:t>
            </a:r>
            <a:r>
              <a:rPr lang="en-IN" sz="1600" dirty="0"/>
              <a:t> squared</a:t>
            </a:r>
            <a:r>
              <a:rPr lang="en-US" sz="1600" dirty="0"/>
              <a:t>’ and ‘</a:t>
            </a:r>
            <a:r>
              <a:rPr lang="en-IN" sz="1600" dirty="0"/>
              <a:t>s</a:t>
            </a:r>
            <a:r>
              <a:rPr lang="en-IN" sz="1600" baseline="-25000" dirty="0"/>
              <a:t>3</a:t>
            </a:r>
            <a:r>
              <a:rPr lang="en-IN" sz="1600" baseline="30000" dirty="0"/>
              <a:t>2</a:t>
            </a:r>
            <a:r>
              <a:rPr lang="en-US" sz="1600" dirty="0"/>
              <a:t>’ is read as ‘</a:t>
            </a:r>
            <a:r>
              <a:rPr lang="en-IN" sz="1600" dirty="0"/>
              <a:t>s</a:t>
            </a:r>
            <a:r>
              <a:rPr lang="en-IN" sz="1600" baseline="-25000" dirty="0"/>
              <a:t>3</a:t>
            </a:r>
            <a:r>
              <a:rPr lang="en-IN" sz="1600" dirty="0"/>
              <a:t> squared</a:t>
            </a:r>
            <a:r>
              <a:rPr lang="en-US" sz="1600" dirty="0"/>
              <a:t>’.</a:t>
            </a:r>
            <a:endParaRPr lang="en-IN" sz="1600" dirty="0"/>
          </a:p>
        </p:txBody>
      </p:sp>
      <p:graphicFrame>
        <p:nvGraphicFramePr>
          <p:cNvPr id="7" name="Table 7">
            <a:extLst>
              <a:ext uri="{FF2B5EF4-FFF2-40B4-BE49-F238E27FC236}">
                <a16:creationId xmlns:a16="http://schemas.microsoft.com/office/drawing/2014/main" id="{EB9EB88A-8909-4614-8567-5D437CA1EA6C}"/>
              </a:ext>
            </a:extLst>
          </p:cNvPr>
          <p:cNvGraphicFramePr>
            <a:graphicFrameLocks noGrp="1"/>
          </p:cNvGraphicFramePr>
          <p:nvPr>
            <p:extLst>
              <p:ext uri="{D42A27DB-BD31-4B8C-83A1-F6EECF244321}">
                <p14:modId xmlns:p14="http://schemas.microsoft.com/office/powerpoint/2010/main" val="3480903218"/>
              </p:ext>
            </p:extLst>
          </p:nvPr>
        </p:nvGraphicFramePr>
        <p:xfrm>
          <a:off x="1524000" y="2774430"/>
          <a:ext cx="6096000" cy="2041423"/>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25711532"/>
                    </a:ext>
                  </a:extLst>
                </a:gridCol>
                <a:gridCol w="2032000">
                  <a:extLst>
                    <a:ext uri="{9D8B030D-6E8A-4147-A177-3AD203B41FA5}">
                      <a16:colId xmlns:a16="http://schemas.microsoft.com/office/drawing/2014/main" val="2090971811"/>
                    </a:ext>
                  </a:extLst>
                </a:gridCol>
                <a:gridCol w="2032000">
                  <a:extLst>
                    <a:ext uri="{9D8B030D-6E8A-4147-A177-3AD203B41FA5}">
                      <a16:colId xmlns:a16="http://schemas.microsoft.com/office/drawing/2014/main" val="2774852675"/>
                    </a:ext>
                  </a:extLst>
                </a:gridCol>
              </a:tblGrid>
              <a:tr h="181470">
                <a:tc>
                  <a:txBody>
                    <a:bodyPr/>
                    <a:lstStyle/>
                    <a:p>
                      <a:pPr algn="ctr"/>
                      <a:r>
                        <a:rPr lang="en-US" sz="1400" dirty="0">
                          <a:latin typeface="+mn-lt"/>
                        </a:rPr>
                        <a:t>Layout 1</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Layout 2</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Layout 3</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3694665"/>
                  </a:ext>
                </a:extLst>
              </a:tr>
              <a:tr h="181470">
                <a:tc>
                  <a:txBody>
                    <a:bodyPr/>
                    <a:lstStyle/>
                    <a:p>
                      <a:pPr algn="ctr"/>
                      <a:r>
                        <a:rPr lang="en-US" sz="1400" dirty="0">
                          <a:latin typeface="+mn-lt"/>
                        </a:rPr>
                        <a:t>1.3</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2.0</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2.3</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5677649"/>
                  </a:ext>
                </a:extLst>
              </a:tr>
              <a:tr h="181470">
                <a:tc>
                  <a:txBody>
                    <a:bodyPr/>
                    <a:lstStyle/>
                    <a:p>
                      <a:pPr algn="ctr"/>
                      <a:r>
                        <a:rPr lang="en-US" sz="1400" dirty="0">
                          <a:latin typeface="+mn-lt"/>
                        </a:rPr>
                        <a:t>1.8</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2.2</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2.3</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514599"/>
                  </a:ext>
                </a:extLst>
              </a:tr>
              <a:tr h="314973">
                <a:tc>
                  <a:txBody>
                    <a:bodyPr/>
                    <a:lstStyle/>
                    <a:p>
                      <a:pPr algn="ctr"/>
                      <a:r>
                        <a:rPr lang="en-IN" sz="1200" dirty="0">
                          <a:latin typeface="+mn-lt"/>
                        </a:rPr>
                        <a:t>…</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IN" sz="1200" b="0" i="0" u="none" strike="noStrike" kern="1200" cap="none" spc="0" normalizeH="0" baseline="0" noProof="0">
                          <a:ln>
                            <a:noFill/>
                          </a:ln>
                          <a:solidFill>
                            <a:prstClr val="black"/>
                          </a:solidFill>
                          <a:effectLst/>
                          <a:uLnTx/>
                          <a:uFillTx/>
                          <a:latin typeface="+mn-lt"/>
                          <a:ea typeface="+mn-ea"/>
                          <a:cs typeface="+mn-cs"/>
                        </a:rPr>
                        <a:t>…</a:t>
                      </a:r>
                      <a:endParaRPr lang="en-IN" sz="12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IN" sz="1200" b="0" i="0" u="none" strike="noStrike" kern="1200" cap="none" spc="0" normalizeH="0" baseline="0" noProof="0" dirty="0">
                          <a:ln>
                            <a:noFill/>
                          </a:ln>
                          <a:solidFill>
                            <a:prstClr val="black"/>
                          </a:solidFill>
                          <a:effectLst/>
                          <a:uLnTx/>
                          <a:uFillTx/>
                          <a:latin typeface="+mn-lt"/>
                          <a:ea typeface="+mn-ea"/>
                          <a:cs typeface="+mn-cs"/>
                        </a:rPr>
                        <a:t>…</a:t>
                      </a:r>
                      <a:endParaRPr lang="en-IN" sz="12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5492526"/>
                  </a:ext>
                </a:extLst>
              </a:tr>
              <a:tr h="181470">
                <a:tc>
                  <a:txBody>
                    <a:bodyPr/>
                    <a:lstStyle/>
                    <a:p>
                      <a:pPr algn="ctr"/>
                      <a:r>
                        <a:rPr lang="en-US" sz="1400" dirty="0">
                          <a:latin typeface="+mn-lt"/>
                        </a:rPr>
                        <a:t>2.0</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1.8</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2.2</a:t>
                      </a:r>
                      <a:endParaRPr lang="en-IN"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5219061"/>
                  </a:ext>
                </a:extLst>
              </a:tr>
              <a:tr h="507250">
                <a:tc>
                  <a:txBody>
                    <a:bodyPr/>
                    <a:lstStyle/>
                    <a:p>
                      <a:pPr algn="ctr"/>
                      <a:r>
                        <a:rPr lang="en-IN" sz="1200" dirty="0"/>
                        <a:t>x̄</a:t>
                      </a:r>
                      <a:r>
                        <a:rPr lang="en-US" sz="1200" baseline="-25000" dirty="0"/>
                        <a:t>1 </a:t>
                      </a:r>
                      <a:r>
                        <a:rPr lang="en-US" sz="1200" baseline="0" dirty="0"/>
                        <a:t>= 1.92</a:t>
                      </a:r>
                    </a:p>
                    <a:p>
                      <a:pPr algn="ctr"/>
                      <a:r>
                        <a:rPr lang="en-IN" sz="1200" dirty="0"/>
                        <a:t>s</a:t>
                      </a:r>
                      <a:r>
                        <a:rPr lang="en-IN" sz="1200" baseline="-25000" dirty="0"/>
                        <a:t>1</a:t>
                      </a:r>
                      <a:r>
                        <a:rPr lang="en-IN" sz="1200" baseline="30000" dirty="0"/>
                        <a:t>2  </a:t>
                      </a:r>
                      <a:r>
                        <a:rPr lang="en-IN" sz="1200" baseline="0" dirty="0"/>
                        <a:t>= 0.0973</a:t>
                      </a:r>
                      <a:endParaRPr lang="en-IN" sz="1200" baseline="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x̄</a:t>
                      </a:r>
                      <a:r>
                        <a:rPr lang="en-US" sz="1200" baseline="-25000" dirty="0"/>
                        <a:t>2 </a:t>
                      </a:r>
                      <a:r>
                        <a:rPr lang="en-US" sz="1200" baseline="0" dirty="0"/>
                        <a:t>= 2.08</a:t>
                      </a:r>
                    </a:p>
                    <a:p>
                      <a:pPr algn="ctr"/>
                      <a:r>
                        <a:rPr lang="en-IN" sz="1200" dirty="0"/>
                        <a:t>s</a:t>
                      </a:r>
                      <a:r>
                        <a:rPr lang="en-IN" sz="1200" baseline="-25000" dirty="0"/>
                        <a:t>2</a:t>
                      </a:r>
                      <a:r>
                        <a:rPr lang="en-IN" sz="1200" baseline="30000" dirty="0"/>
                        <a:t>2  </a:t>
                      </a:r>
                      <a:r>
                        <a:rPr lang="en-IN" sz="1200" baseline="0" dirty="0"/>
                        <a:t>= 0.1062</a:t>
                      </a:r>
                      <a:endParaRPr lang="en-IN" sz="1200" baseline="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x̄</a:t>
                      </a:r>
                      <a:r>
                        <a:rPr lang="en-US" sz="1200" baseline="-25000" dirty="0"/>
                        <a:t>3 </a:t>
                      </a:r>
                      <a:r>
                        <a:rPr lang="en-US" sz="1200" baseline="0" dirty="0"/>
                        <a:t>= 2.42</a:t>
                      </a:r>
                    </a:p>
                    <a:p>
                      <a:pPr algn="ctr"/>
                      <a:r>
                        <a:rPr lang="en-IN" sz="1200" dirty="0"/>
                        <a:t>s</a:t>
                      </a:r>
                      <a:r>
                        <a:rPr lang="en-IN" sz="1200" baseline="-25000" dirty="0"/>
                        <a:t>3</a:t>
                      </a:r>
                      <a:r>
                        <a:rPr lang="en-IN" sz="1200" baseline="30000" dirty="0"/>
                        <a:t>2  </a:t>
                      </a:r>
                      <a:r>
                        <a:rPr lang="en-IN" sz="1200" baseline="0" dirty="0"/>
                        <a:t>= 0.0373</a:t>
                      </a:r>
                      <a:endParaRPr lang="en-IN" sz="1200" baseline="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2687149"/>
                  </a:ext>
                </a:extLst>
              </a:tr>
            </a:tbl>
          </a:graphicData>
        </a:graphic>
      </p:graphicFrame>
      <p:sp>
        <p:nvSpPr>
          <p:cNvPr id="4" name="Content Placeholder 3">
            <a:extLst>
              <a:ext uri="{FF2B5EF4-FFF2-40B4-BE49-F238E27FC236}">
                <a16:creationId xmlns:a16="http://schemas.microsoft.com/office/drawing/2014/main" id="{8F27C0F3-8160-4E56-AED2-E47D767343A9}"/>
              </a:ext>
            </a:extLst>
          </p:cNvPr>
          <p:cNvSpPr>
            <a:spLocks noGrp="1"/>
          </p:cNvSpPr>
          <p:nvPr>
            <p:ph idx="10"/>
          </p:nvPr>
        </p:nvSpPr>
        <p:spPr>
          <a:xfrm>
            <a:off x="457200" y="4953001"/>
            <a:ext cx="8229600" cy="914399"/>
          </a:xfrm>
        </p:spPr>
        <p:txBody>
          <a:bodyPr>
            <a:normAutofit fontScale="92500" lnSpcReduction="20000"/>
          </a:bodyPr>
          <a:lstStyle/>
          <a:p>
            <a:pPr marL="402336" indent="-402336">
              <a:lnSpc>
                <a:spcPct val="90000"/>
              </a:lnSpc>
              <a:spcBef>
                <a:spcPts val="500"/>
              </a:spcBef>
              <a:buFont typeface="+mj-lt"/>
              <a:buAutoNum type="arabicPeriod"/>
            </a:pPr>
            <a:r>
              <a:rPr lang="en-US" sz="1800" dirty="0"/>
              <a:t>Determine whether there are differences in mean monthly sales among these three store layouts at the 5% significance level.</a:t>
            </a:r>
          </a:p>
          <a:p>
            <a:pPr marL="402336" indent="-402336">
              <a:lnSpc>
                <a:spcPct val="90000"/>
              </a:lnSpc>
              <a:spcBef>
                <a:spcPts val="500"/>
              </a:spcBef>
              <a:buFont typeface="+mj-lt"/>
              <a:buAutoNum type="arabicPeriod"/>
            </a:pPr>
            <a:r>
              <a:rPr lang="en-US" sz="1800" dirty="0"/>
              <a:t>Determine which means differ at the 5% significance level, if it is found that differences exist in the mean monthly sales among the layouts.</a:t>
            </a:r>
            <a:endParaRPr lang="en-IN" sz="1800" dirty="0"/>
          </a:p>
        </p:txBody>
      </p:sp>
    </p:spTree>
    <p:extLst>
      <p:ext uri="{BB962C8B-B14F-4D97-AF65-F5344CB8AC3E}">
        <p14:creationId xmlns:p14="http://schemas.microsoft.com/office/powerpoint/2010/main" val="2955862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7200C-15E9-4461-93CC-E63EC3AB28BF}"/>
              </a:ext>
            </a:extLst>
          </p:cNvPr>
          <p:cNvSpPr>
            <a:spLocks noGrp="1"/>
          </p:cNvSpPr>
          <p:nvPr>
            <p:ph type="title"/>
          </p:nvPr>
        </p:nvSpPr>
        <p:spPr>
          <a:xfrm>
            <a:off x="457200" y="274638"/>
            <a:ext cx="8305800" cy="1143000"/>
          </a:xfrm>
        </p:spPr>
        <p:txBody>
          <a:bodyPr/>
          <a:lstStyle/>
          <a:p>
            <a:r>
              <a:rPr lang="en-US" dirty="0"/>
              <a:t>13.2 Multiple Comparison Methods </a:t>
            </a:r>
            <a:r>
              <a:rPr lang="en-US" sz="1000" dirty="0"/>
              <a:t>9</a:t>
            </a:r>
            <a:endParaRPr lang="en-IN" dirty="0"/>
          </a:p>
        </p:txBody>
      </p:sp>
      <p:sp>
        <p:nvSpPr>
          <p:cNvPr id="3" name="Content Placeholder 2">
            <a:extLst>
              <a:ext uri="{FF2B5EF4-FFF2-40B4-BE49-F238E27FC236}">
                <a16:creationId xmlns:a16="http://schemas.microsoft.com/office/drawing/2014/main" id="{143EE017-F576-4F0C-AA74-3B785FD34FF7}"/>
              </a:ext>
            </a:extLst>
          </p:cNvPr>
          <p:cNvSpPr>
            <a:spLocks noGrp="1"/>
          </p:cNvSpPr>
          <p:nvPr>
            <p:ph idx="1"/>
          </p:nvPr>
        </p:nvSpPr>
        <p:spPr>
          <a:xfrm>
            <a:off x="457200" y="1600201"/>
            <a:ext cx="8305800" cy="738265"/>
          </a:xfrm>
        </p:spPr>
        <p:txBody>
          <a:bodyPr>
            <a:normAutofit/>
          </a:bodyPr>
          <a:lstStyle/>
          <a:p>
            <a:pPr marL="292608" indent="-292608">
              <a:lnSpc>
                <a:spcPct val="90000"/>
              </a:lnSpc>
            </a:pPr>
            <a:r>
              <a:rPr lang="en-US" sz="2000" dirty="0"/>
              <a:t>Example: introductory case.</a:t>
            </a:r>
          </a:p>
          <a:p>
            <a:pPr marL="292608" indent="-292608">
              <a:lnSpc>
                <a:spcPct val="90000"/>
              </a:lnSpc>
            </a:pPr>
            <a:r>
              <a:rPr lang="en-US" sz="2000" dirty="0"/>
              <a:t>Tukey’s 95% confidence intervals.</a:t>
            </a:r>
            <a:endParaRPr lang="en-IN" sz="2000" dirty="0"/>
          </a:p>
        </p:txBody>
      </p:sp>
      <p:graphicFrame>
        <p:nvGraphicFramePr>
          <p:cNvPr id="6" name="(Decorative)Table 6">
            <a:extLst>
              <a:ext uri="{FF2B5EF4-FFF2-40B4-BE49-F238E27FC236}">
                <a16:creationId xmlns:a16="http://schemas.microsoft.com/office/drawing/2014/main" id="{561D5AE7-81E3-4BE3-BB50-09C8A0411BCC}"/>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187516947"/>
              </p:ext>
            </p:extLst>
          </p:nvPr>
        </p:nvGraphicFramePr>
        <p:xfrm>
          <a:off x="457200" y="2650180"/>
          <a:ext cx="8458200" cy="2927491"/>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228558351"/>
                    </a:ext>
                  </a:extLst>
                </a:gridCol>
                <a:gridCol w="6629400">
                  <a:extLst>
                    <a:ext uri="{9D8B030D-6E8A-4147-A177-3AD203B41FA5}">
                      <a16:colId xmlns:a16="http://schemas.microsoft.com/office/drawing/2014/main" val="2034741816"/>
                    </a:ext>
                  </a:extLst>
                </a:gridCol>
              </a:tblGrid>
              <a:tr h="626420">
                <a:tc>
                  <a:txBody>
                    <a:bodyPr/>
                    <a:lstStyle/>
                    <a:p>
                      <a:endParaRPr lang="en-IN"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692087"/>
                  </a:ext>
                </a:extLst>
              </a:tr>
              <a:tr h="76708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248946"/>
                  </a:ext>
                </a:extLst>
              </a:tr>
              <a:tr h="762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3165871"/>
                  </a:ext>
                </a:extLst>
              </a:tr>
              <a:tr h="771991">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646649"/>
                  </a:ext>
                </a:extLst>
              </a:tr>
            </a:tbl>
          </a:graphicData>
        </a:graphic>
      </p:graphicFrame>
      <p:graphicFrame>
        <p:nvGraphicFramePr>
          <p:cNvPr id="14" name="Object 13">
            <a:extLst>
              <a:ext uri="{FF2B5EF4-FFF2-40B4-BE49-F238E27FC236}">
                <a16:creationId xmlns:a16="http://schemas.microsoft.com/office/drawing/2014/main" id="{0F4F9861-5848-42AE-B494-1D0FA030AA5D}"/>
              </a:ext>
            </a:extLst>
          </p:cNvPr>
          <p:cNvGraphicFramePr>
            <a:graphicFrameLocks noChangeAspect="1"/>
          </p:cNvGraphicFramePr>
          <p:nvPr>
            <p:extLst>
              <p:ext uri="{D42A27DB-BD31-4B8C-83A1-F6EECF244321}">
                <p14:modId xmlns:p14="http://schemas.microsoft.com/office/powerpoint/2010/main" val="3560214714"/>
              </p:ext>
            </p:extLst>
          </p:nvPr>
        </p:nvGraphicFramePr>
        <p:xfrm>
          <a:off x="468313" y="2701925"/>
          <a:ext cx="1762125" cy="273050"/>
        </p:xfrm>
        <a:graphic>
          <a:graphicData uri="http://schemas.openxmlformats.org/presentationml/2006/ole">
            <mc:AlternateContent xmlns:mc="http://schemas.openxmlformats.org/markup-compatibility/2006">
              <mc:Choice xmlns:v="urn:schemas-microsoft-com:vml" Requires="v">
                <p:oleObj name="Equation" r:id="rId2" imgW="1726920" imgH="266400" progId="Equation.DSMT4">
                  <p:embed/>
                </p:oleObj>
              </mc:Choice>
              <mc:Fallback>
                <p:oleObj name="Equation" r:id="rId2" imgW="1726920" imgH="266400" progId="Equation.DSMT4">
                  <p:embed/>
                  <p:pic>
                    <p:nvPicPr>
                      <p:cNvPr id="14" name="Object 13">
                        <a:extLst>
                          <a:ext uri="{FF2B5EF4-FFF2-40B4-BE49-F238E27FC236}">
                            <a16:creationId xmlns:a16="http://schemas.microsoft.com/office/drawing/2014/main" id="{6953F269-C42B-4890-954C-54034A8516E0}"/>
                          </a:ext>
                        </a:extLst>
                      </p:cNvPr>
                      <p:cNvPicPr/>
                      <p:nvPr/>
                    </p:nvPicPr>
                    <p:blipFill>
                      <a:blip r:embed="rId3"/>
                      <a:stretch>
                        <a:fillRect/>
                      </a:stretch>
                    </p:blipFill>
                    <p:spPr>
                      <a:xfrm>
                        <a:off x="468313" y="2701925"/>
                        <a:ext cx="1762125" cy="27305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5E6CF0CC-EDED-4B52-939B-91A59E2BD065}"/>
              </a:ext>
            </a:extLst>
          </p:cNvPr>
          <p:cNvGraphicFramePr>
            <a:graphicFrameLocks noChangeAspect="1"/>
          </p:cNvGraphicFramePr>
          <p:nvPr>
            <p:extLst>
              <p:ext uri="{D42A27DB-BD31-4B8C-83A1-F6EECF244321}">
                <p14:modId xmlns:p14="http://schemas.microsoft.com/office/powerpoint/2010/main" val="1942406691"/>
              </p:ext>
            </p:extLst>
          </p:nvPr>
        </p:nvGraphicFramePr>
        <p:xfrm>
          <a:off x="463550" y="3000375"/>
          <a:ext cx="1166813" cy="233363"/>
        </p:xfrm>
        <a:graphic>
          <a:graphicData uri="http://schemas.openxmlformats.org/presentationml/2006/ole">
            <mc:AlternateContent xmlns:mc="http://schemas.openxmlformats.org/markup-compatibility/2006">
              <mc:Choice xmlns:v="urn:schemas-microsoft-com:vml" Requires="v">
                <p:oleObj name="Equation" r:id="rId4" imgW="1143000" imgH="228600" progId="Equation.DSMT4">
                  <p:embed/>
                </p:oleObj>
              </mc:Choice>
              <mc:Fallback>
                <p:oleObj name="Equation" r:id="rId4" imgW="1143000" imgH="228600" progId="Equation.DSMT4">
                  <p:embed/>
                  <p:pic>
                    <p:nvPicPr>
                      <p:cNvPr id="15" name="Object 14">
                        <a:extLst>
                          <a:ext uri="{FF2B5EF4-FFF2-40B4-BE49-F238E27FC236}">
                            <a16:creationId xmlns:a16="http://schemas.microsoft.com/office/drawing/2014/main" id="{D6C60A5A-82DE-4759-AF44-F4E88FDA672E}"/>
                          </a:ext>
                        </a:extLst>
                      </p:cNvPr>
                      <p:cNvPicPr/>
                      <p:nvPr/>
                    </p:nvPicPr>
                    <p:blipFill>
                      <a:blip r:embed="rId5"/>
                      <a:stretch>
                        <a:fillRect/>
                      </a:stretch>
                    </p:blipFill>
                    <p:spPr>
                      <a:xfrm>
                        <a:off x="463550" y="3000375"/>
                        <a:ext cx="1166813" cy="2333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7E019A57-94BE-47B6-B025-C7747912A327}"/>
              </a:ext>
            </a:extLst>
          </p:cNvPr>
          <p:cNvGraphicFramePr>
            <a:graphicFrameLocks noChangeAspect="1"/>
          </p:cNvGraphicFramePr>
          <p:nvPr>
            <p:extLst>
              <p:ext uri="{D42A27DB-BD31-4B8C-83A1-F6EECF244321}">
                <p14:modId xmlns:p14="http://schemas.microsoft.com/office/powerpoint/2010/main" val="988338003"/>
              </p:ext>
            </p:extLst>
          </p:nvPr>
        </p:nvGraphicFramePr>
        <p:xfrm>
          <a:off x="4610637" y="2954263"/>
          <a:ext cx="2008067" cy="233195"/>
        </p:xfrm>
        <a:graphic>
          <a:graphicData uri="http://schemas.openxmlformats.org/presentationml/2006/ole">
            <mc:AlternateContent xmlns:mc="http://schemas.openxmlformats.org/markup-compatibility/2006">
              <mc:Choice xmlns:v="urn:schemas-microsoft-com:vml" Requires="v">
                <p:oleObj name="Equation" r:id="rId6" imgW="1968480" imgH="228600" progId="Equation.DSMT4">
                  <p:embed/>
                </p:oleObj>
              </mc:Choice>
              <mc:Fallback>
                <p:oleObj name="Equation" r:id="rId6" imgW="1968480" imgH="228600" progId="Equation.DSMT4">
                  <p:embed/>
                  <p:pic>
                    <p:nvPicPr>
                      <p:cNvPr id="16" name="Object 15">
                        <a:extLst>
                          <a:ext uri="{FF2B5EF4-FFF2-40B4-BE49-F238E27FC236}">
                            <a16:creationId xmlns:a16="http://schemas.microsoft.com/office/drawing/2014/main" id="{5A8D5869-C4F7-42AE-A4EB-6A25E647C059}"/>
                          </a:ext>
                        </a:extLst>
                      </p:cNvPr>
                      <p:cNvPicPr/>
                      <p:nvPr/>
                    </p:nvPicPr>
                    <p:blipFill>
                      <a:blip r:embed="rId7"/>
                      <a:stretch>
                        <a:fillRect/>
                      </a:stretch>
                    </p:blipFill>
                    <p:spPr>
                      <a:xfrm>
                        <a:off x="4610637" y="2954263"/>
                        <a:ext cx="2008067" cy="23319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734F1FE1-1CF8-4542-8963-C170D2D2CD87}"/>
              </a:ext>
            </a:extLst>
          </p:cNvPr>
          <p:cNvGraphicFramePr>
            <a:graphicFrameLocks noChangeAspect="1"/>
          </p:cNvGraphicFramePr>
          <p:nvPr>
            <p:extLst>
              <p:ext uri="{D42A27DB-BD31-4B8C-83A1-F6EECF244321}">
                <p14:modId xmlns:p14="http://schemas.microsoft.com/office/powerpoint/2010/main" val="1675837505"/>
              </p:ext>
            </p:extLst>
          </p:nvPr>
        </p:nvGraphicFramePr>
        <p:xfrm>
          <a:off x="601663" y="3543300"/>
          <a:ext cx="635000" cy="304800"/>
        </p:xfrm>
        <a:graphic>
          <a:graphicData uri="http://schemas.openxmlformats.org/presentationml/2006/ole">
            <mc:AlternateContent xmlns:mc="http://schemas.openxmlformats.org/markup-compatibility/2006">
              <mc:Choice xmlns:v="urn:schemas-microsoft-com:vml" Requires="v">
                <p:oleObj name="Equation" r:id="rId8" imgW="634680" imgH="304560" progId="Equation.DSMT4">
                  <p:embed/>
                </p:oleObj>
              </mc:Choice>
              <mc:Fallback>
                <p:oleObj name="Equation" r:id="rId8" imgW="634680" imgH="304560" progId="Equation.DSMT4">
                  <p:embed/>
                  <p:pic>
                    <p:nvPicPr>
                      <p:cNvPr id="8" name="Object 7">
                        <a:extLst>
                          <a:ext uri="{FF2B5EF4-FFF2-40B4-BE49-F238E27FC236}">
                            <a16:creationId xmlns:a16="http://schemas.microsoft.com/office/drawing/2014/main" id="{734F1FE1-1CF8-4542-8963-C170D2D2CD87}"/>
                          </a:ext>
                        </a:extLst>
                      </p:cNvPr>
                      <p:cNvPicPr/>
                      <p:nvPr/>
                    </p:nvPicPr>
                    <p:blipFill>
                      <a:blip r:embed="rId9"/>
                      <a:stretch>
                        <a:fillRect/>
                      </a:stretch>
                    </p:blipFill>
                    <p:spPr>
                      <a:xfrm>
                        <a:off x="601663" y="3543300"/>
                        <a:ext cx="635000" cy="3048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35CFA17F-3127-4642-8FF9-158118BB4C7F}"/>
              </a:ext>
            </a:extLst>
          </p:cNvPr>
          <p:cNvGraphicFramePr>
            <a:graphicFrameLocks noChangeAspect="1"/>
          </p:cNvGraphicFramePr>
          <p:nvPr>
            <p:extLst>
              <p:ext uri="{D42A27DB-BD31-4B8C-83A1-F6EECF244321}">
                <p14:modId xmlns:p14="http://schemas.microsoft.com/office/powerpoint/2010/main" val="374410908"/>
              </p:ext>
            </p:extLst>
          </p:nvPr>
        </p:nvGraphicFramePr>
        <p:xfrm>
          <a:off x="2438400" y="3331528"/>
          <a:ext cx="4475162" cy="628650"/>
        </p:xfrm>
        <a:graphic>
          <a:graphicData uri="http://schemas.openxmlformats.org/presentationml/2006/ole">
            <mc:AlternateContent xmlns:mc="http://schemas.openxmlformats.org/markup-compatibility/2006">
              <mc:Choice xmlns:v="urn:schemas-microsoft-com:vml" Requires="v">
                <p:oleObj name="Equation" r:id="rId10" imgW="4520880" imgH="634680" progId="Equation.DSMT4">
                  <p:embed/>
                </p:oleObj>
              </mc:Choice>
              <mc:Fallback>
                <p:oleObj name="Equation" r:id="rId10" imgW="4520880" imgH="634680" progId="Equation.DSMT4">
                  <p:embed/>
                  <p:pic>
                    <p:nvPicPr>
                      <p:cNvPr id="9" name="Object 8">
                        <a:extLst>
                          <a:ext uri="{FF2B5EF4-FFF2-40B4-BE49-F238E27FC236}">
                            <a16:creationId xmlns:a16="http://schemas.microsoft.com/office/drawing/2014/main" id="{35CFA17F-3127-4642-8FF9-158118BB4C7F}"/>
                          </a:ext>
                        </a:extLst>
                      </p:cNvPr>
                      <p:cNvPicPr/>
                      <p:nvPr/>
                    </p:nvPicPr>
                    <p:blipFill>
                      <a:blip r:embed="rId11"/>
                      <a:stretch>
                        <a:fillRect/>
                      </a:stretch>
                    </p:blipFill>
                    <p:spPr>
                      <a:xfrm>
                        <a:off x="2438400" y="3331528"/>
                        <a:ext cx="4475162" cy="62865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2692B0A7-F41F-4F52-9461-4644090D4BDF}"/>
              </a:ext>
            </a:extLst>
          </p:cNvPr>
          <p:cNvGraphicFramePr>
            <a:graphicFrameLocks noChangeAspect="1"/>
          </p:cNvGraphicFramePr>
          <p:nvPr>
            <p:extLst>
              <p:ext uri="{D42A27DB-BD31-4B8C-83A1-F6EECF244321}">
                <p14:modId xmlns:p14="http://schemas.microsoft.com/office/powerpoint/2010/main" val="4208064194"/>
              </p:ext>
            </p:extLst>
          </p:nvPr>
        </p:nvGraphicFramePr>
        <p:xfrm>
          <a:off x="606425" y="4289425"/>
          <a:ext cx="628650" cy="307975"/>
        </p:xfrm>
        <a:graphic>
          <a:graphicData uri="http://schemas.openxmlformats.org/presentationml/2006/ole">
            <mc:AlternateContent xmlns:mc="http://schemas.openxmlformats.org/markup-compatibility/2006">
              <mc:Choice xmlns:v="urn:schemas-microsoft-com:vml" Requires="v">
                <p:oleObj name="Equation" r:id="rId12" imgW="622080" imgH="304560" progId="Equation.DSMT4">
                  <p:embed/>
                </p:oleObj>
              </mc:Choice>
              <mc:Fallback>
                <p:oleObj name="Equation" r:id="rId12" imgW="622080" imgH="304560" progId="Equation.DSMT4">
                  <p:embed/>
                  <p:pic>
                    <p:nvPicPr>
                      <p:cNvPr id="10" name="Object 9">
                        <a:extLst>
                          <a:ext uri="{FF2B5EF4-FFF2-40B4-BE49-F238E27FC236}">
                            <a16:creationId xmlns:a16="http://schemas.microsoft.com/office/drawing/2014/main" id="{2692B0A7-F41F-4F52-9461-4644090D4BDF}"/>
                          </a:ext>
                        </a:extLst>
                      </p:cNvPr>
                      <p:cNvPicPr/>
                      <p:nvPr/>
                    </p:nvPicPr>
                    <p:blipFill>
                      <a:blip r:embed="rId13"/>
                      <a:stretch>
                        <a:fillRect/>
                      </a:stretch>
                    </p:blipFill>
                    <p:spPr>
                      <a:xfrm>
                        <a:off x="606425" y="4289425"/>
                        <a:ext cx="628650" cy="30797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832C1012-3A2C-4EE3-873F-AC4CD187F556}"/>
              </a:ext>
            </a:extLst>
          </p:cNvPr>
          <p:cNvGraphicFramePr>
            <a:graphicFrameLocks noChangeAspect="1"/>
          </p:cNvGraphicFramePr>
          <p:nvPr>
            <p:extLst>
              <p:ext uri="{D42A27DB-BD31-4B8C-83A1-F6EECF244321}">
                <p14:modId xmlns:p14="http://schemas.microsoft.com/office/powerpoint/2010/main" val="1332866019"/>
              </p:ext>
            </p:extLst>
          </p:nvPr>
        </p:nvGraphicFramePr>
        <p:xfrm>
          <a:off x="2449513" y="4098925"/>
          <a:ext cx="4622800" cy="614363"/>
        </p:xfrm>
        <a:graphic>
          <a:graphicData uri="http://schemas.openxmlformats.org/presentationml/2006/ole">
            <mc:AlternateContent xmlns:mc="http://schemas.openxmlformats.org/markup-compatibility/2006">
              <mc:Choice xmlns:v="urn:schemas-microsoft-com:vml" Requires="v">
                <p:oleObj name="Equation" r:id="rId14" imgW="4762440" imgH="634680" progId="Equation.DSMT4">
                  <p:embed/>
                </p:oleObj>
              </mc:Choice>
              <mc:Fallback>
                <p:oleObj name="Equation" r:id="rId14" imgW="4762440" imgH="634680" progId="Equation.DSMT4">
                  <p:embed/>
                  <p:pic>
                    <p:nvPicPr>
                      <p:cNvPr id="11" name="Object 10">
                        <a:extLst>
                          <a:ext uri="{FF2B5EF4-FFF2-40B4-BE49-F238E27FC236}">
                            <a16:creationId xmlns:a16="http://schemas.microsoft.com/office/drawing/2014/main" id="{832C1012-3A2C-4EE3-873F-AC4CD187F556}"/>
                          </a:ext>
                        </a:extLst>
                      </p:cNvPr>
                      <p:cNvPicPr/>
                      <p:nvPr/>
                    </p:nvPicPr>
                    <p:blipFill>
                      <a:blip r:embed="rId15"/>
                      <a:stretch>
                        <a:fillRect/>
                      </a:stretch>
                    </p:blipFill>
                    <p:spPr>
                      <a:xfrm>
                        <a:off x="2449513" y="4098925"/>
                        <a:ext cx="4622800" cy="614363"/>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9FF8742B-D586-4E2F-8940-CBB9844B698F}"/>
              </a:ext>
            </a:extLst>
          </p:cNvPr>
          <p:cNvGraphicFramePr>
            <a:graphicFrameLocks noChangeAspect="1"/>
          </p:cNvGraphicFramePr>
          <p:nvPr>
            <p:extLst>
              <p:ext uri="{D42A27DB-BD31-4B8C-83A1-F6EECF244321}">
                <p14:modId xmlns:p14="http://schemas.microsoft.com/office/powerpoint/2010/main" val="4203181111"/>
              </p:ext>
            </p:extLst>
          </p:nvPr>
        </p:nvGraphicFramePr>
        <p:xfrm>
          <a:off x="596900" y="4981575"/>
          <a:ext cx="647700" cy="304800"/>
        </p:xfrm>
        <a:graphic>
          <a:graphicData uri="http://schemas.openxmlformats.org/presentationml/2006/ole">
            <mc:AlternateContent xmlns:mc="http://schemas.openxmlformats.org/markup-compatibility/2006">
              <mc:Choice xmlns:v="urn:schemas-microsoft-com:vml" Requires="v">
                <p:oleObj name="Equation" r:id="rId16" imgW="647640" imgH="304560" progId="Equation.DSMT4">
                  <p:embed/>
                </p:oleObj>
              </mc:Choice>
              <mc:Fallback>
                <p:oleObj name="Equation" r:id="rId16" imgW="647640" imgH="304560" progId="Equation.DSMT4">
                  <p:embed/>
                  <p:pic>
                    <p:nvPicPr>
                      <p:cNvPr id="12" name="Object 11">
                        <a:extLst>
                          <a:ext uri="{FF2B5EF4-FFF2-40B4-BE49-F238E27FC236}">
                            <a16:creationId xmlns:a16="http://schemas.microsoft.com/office/drawing/2014/main" id="{9FF8742B-D586-4E2F-8940-CBB9844B698F}"/>
                          </a:ext>
                        </a:extLst>
                      </p:cNvPr>
                      <p:cNvPicPr/>
                      <p:nvPr/>
                    </p:nvPicPr>
                    <p:blipFill>
                      <a:blip r:embed="rId17"/>
                      <a:stretch>
                        <a:fillRect/>
                      </a:stretch>
                    </p:blipFill>
                    <p:spPr>
                      <a:xfrm>
                        <a:off x="596900" y="4981575"/>
                        <a:ext cx="647700" cy="3048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6A73C758-A4B4-4525-820C-933ED48BD9B9}"/>
              </a:ext>
            </a:extLst>
          </p:cNvPr>
          <p:cNvGraphicFramePr>
            <a:graphicFrameLocks noChangeAspect="1"/>
          </p:cNvGraphicFramePr>
          <p:nvPr>
            <p:extLst>
              <p:ext uri="{D42A27DB-BD31-4B8C-83A1-F6EECF244321}">
                <p14:modId xmlns:p14="http://schemas.microsoft.com/office/powerpoint/2010/main" val="104684054"/>
              </p:ext>
            </p:extLst>
          </p:nvPr>
        </p:nvGraphicFramePr>
        <p:xfrm>
          <a:off x="2455863" y="4878388"/>
          <a:ext cx="4589462" cy="609600"/>
        </p:xfrm>
        <a:graphic>
          <a:graphicData uri="http://schemas.openxmlformats.org/presentationml/2006/ole">
            <mc:AlternateContent xmlns:mc="http://schemas.openxmlformats.org/markup-compatibility/2006">
              <mc:Choice xmlns:v="urn:schemas-microsoft-com:vml" Requires="v">
                <p:oleObj name="Equation" r:id="rId18" imgW="4775040" imgH="634680" progId="Equation.DSMT4">
                  <p:embed/>
                </p:oleObj>
              </mc:Choice>
              <mc:Fallback>
                <p:oleObj name="Equation" r:id="rId18" imgW="4775040" imgH="634680" progId="Equation.DSMT4">
                  <p:embed/>
                  <p:pic>
                    <p:nvPicPr>
                      <p:cNvPr id="13" name="Object 12">
                        <a:extLst>
                          <a:ext uri="{FF2B5EF4-FFF2-40B4-BE49-F238E27FC236}">
                            <a16:creationId xmlns:a16="http://schemas.microsoft.com/office/drawing/2014/main" id="{6A73C758-A4B4-4525-820C-933ED48BD9B9}"/>
                          </a:ext>
                        </a:extLst>
                      </p:cNvPr>
                      <p:cNvPicPr/>
                      <p:nvPr/>
                    </p:nvPicPr>
                    <p:blipFill>
                      <a:blip r:embed="rId19"/>
                      <a:stretch>
                        <a:fillRect/>
                      </a:stretch>
                    </p:blipFill>
                    <p:spPr>
                      <a:xfrm>
                        <a:off x="2455863" y="4878388"/>
                        <a:ext cx="4589462" cy="60960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8ACA5CF3-5995-414B-BEC8-0747F4EEC088}"/>
              </a:ext>
            </a:extLst>
          </p:cNvPr>
          <p:cNvSpPr>
            <a:spLocks noGrp="1"/>
          </p:cNvSpPr>
          <p:nvPr>
            <p:ph idx="10"/>
          </p:nvPr>
        </p:nvSpPr>
        <p:spPr>
          <a:xfrm>
            <a:off x="457200" y="5621311"/>
            <a:ext cx="8229600" cy="367259"/>
          </a:xfrm>
        </p:spPr>
        <p:txBody>
          <a:bodyPr>
            <a:normAutofit/>
          </a:bodyPr>
          <a:lstStyle/>
          <a:p>
            <a:pPr marL="0" indent="0">
              <a:buNone/>
            </a:pPr>
            <a:r>
              <a:rPr lang="en-US" sz="1800" dirty="0"/>
              <a:t>* indicates that the means significantly differ.</a:t>
            </a:r>
            <a:endParaRPr lang="en-IN" sz="1800" dirty="0"/>
          </a:p>
        </p:txBody>
      </p:sp>
    </p:spTree>
    <p:extLst>
      <p:ext uri="{BB962C8B-B14F-4D97-AF65-F5344CB8AC3E}">
        <p14:creationId xmlns:p14="http://schemas.microsoft.com/office/powerpoint/2010/main" val="2918244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5BCC-EF4E-4FBD-8DD1-AED8D569DE3E}"/>
              </a:ext>
            </a:extLst>
          </p:cNvPr>
          <p:cNvSpPr>
            <a:spLocks noGrp="1"/>
          </p:cNvSpPr>
          <p:nvPr>
            <p:ph type="title"/>
          </p:nvPr>
        </p:nvSpPr>
        <p:spPr>
          <a:xfrm>
            <a:off x="457200" y="274638"/>
            <a:ext cx="8229600" cy="1013380"/>
          </a:xfrm>
        </p:spPr>
        <p:txBody>
          <a:bodyPr/>
          <a:lstStyle/>
          <a:p>
            <a:r>
              <a:rPr lang="en-US" dirty="0"/>
              <a:t>13.2 Multiple Comparison Methods </a:t>
            </a:r>
            <a:r>
              <a:rPr lang="en-US" sz="1000" dirty="0"/>
              <a:t>10</a:t>
            </a:r>
            <a:endParaRPr lang="en-IN" dirty="0"/>
          </a:p>
        </p:txBody>
      </p:sp>
      <p:sp>
        <p:nvSpPr>
          <p:cNvPr id="3" name="Content Placeholder 2">
            <a:extLst>
              <a:ext uri="{FF2B5EF4-FFF2-40B4-BE49-F238E27FC236}">
                <a16:creationId xmlns:a16="http://schemas.microsoft.com/office/drawing/2014/main" id="{B05BD078-BFB7-4487-9AC1-A8A0DC23E613}"/>
              </a:ext>
            </a:extLst>
          </p:cNvPr>
          <p:cNvSpPr>
            <a:spLocks noGrp="1"/>
          </p:cNvSpPr>
          <p:nvPr>
            <p:ph idx="1"/>
          </p:nvPr>
        </p:nvSpPr>
        <p:spPr>
          <a:xfrm>
            <a:off x="457200" y="1447443"/>
            <a:ext cx="8229600" cy="476366"/>
          </a:xfrm>
        </p:spPr>
        <p:txBody>
          <a:bodyPr>
            <a:normAutofit/>
          </a:bodyPr>
          <a:lstStyle/>
          <a:p>
            <a:pPr>
              <a:lnSpc>
                <a:spcPct val="90000"/>
              </a:lnSpc>
            </a:pPr>
            <a:r>
              <a:rPr lang="en-US" sz="2400" dirty="0"/>
              <a:t>Example: introductory case with R.</a:t>
            </a:r>
            <a:endParaRPr lang="en-IN" sz="2400" dirty="0"/>
          </a:p>
        </p:txBody>
      </p:sp>
      <p:pic>
        <p:nvPicPr>
          <p:cNvPr id="5" name="Picture 4" descr="A 3 line program code.">
            <a:extLst>
              <a:ext uri="{FF2B5EF4-FFF2-40B4-BE49-F238E27FC236}">
                <a16:creationId xmlns:a16="http://schemas.microsoft.com/office/drawing/2014/main" id="{C0F333C4-224A-4111-9B74-CCB5731816EF}"/>
              </a:ext>
            </a:extLst>
          </p:cNvPr>
          <p:cNvPicPr>
            <a:picLocks noChangeAspect="1"/>
          </p:cNvPicPr>
          <p:nvPr/>
        </p:nvPicPr>
        <p:blipFill>
          <a:blip r:embed="rId2"/>
          <a:stretch>
            <a:fillRect/>
          </a:stretch>
        </p:blipFill>
        <p:spPr>
          <a:xfrm>
            <a:off x="685800" y="1991349"/>
            <a:ext cx="4539461" cy="899835"/>
          </a:xfrm>
          <a:prstGeom prst="rect">
            <a:avLst/>
          </a:prstGeom>
        </p:spPr>
      </p:pic>
      <p:pic>
        <p:nvPicPr>
          <p:cNvPr id="6" name="Picture 5" descr="A 1 line program code. ">
            <a:extLst>
              <a:ext uri="{FF2B5EF4-FFF2-40B4-BE49-F238E27FC236}">
                <a16:creationId xmlns:a16="http://schemas.microsoft.com/office/drawing/2014/main" id="{BED763D6-3844-415A-B62E-F6531E336952}"/>
              </a:ext>
            </a:extLst>
          </p:cNvPr>
          <p:cNvPicPr>
            <a:picLocks noChangeAspect="1"/>
          </p:cNvPicPr>
          <p:nvPr/>
        </p:nvPicPr>
        <p:blipFill>
          <a:blip r:embed="rId3"/>
          <a:stretch>
            <a:fillRect/>
          </a:stretch>
        </p:blipFill>
        <p:spPr>
          <a:xfrm>
            <a:off x="750876" y="3040460"/>
            <a:ext cx="4076723" cy="346955"/>
          </a:xfrm>
          <a:prstGeom prst="rect">
            <a:avLst/>
          </a:prstGeom>
        </p:spPr>
      </p:pic>
      <p:pic>
        <p:nvPicPr>
          <p:cNvPr id="7" name="Picture 6" descr="A 8 line program code. ">
            <a:extLst>
              <a:ext uri="{FF2B5EF4-FFF2-40B4-BE49-F238E27FC236}">
                <a16:creationId xmlns:a16="http://schemas.microsoft.com/office/drawing/2014/main" id="{8265B8C1-75EC-49BB-820F-B9883DBACE63}"/>
              </a:ext>
            </a:extLst>
          </p:cNvPr>
          <p:cNvPicPr>
            <a:picLocks noChangeAspect="1"/>
          </p:cNvPicPr>
          <p:nvPr/>
        </p:nvPicPr>
        <p:blipFill>
          <a:blip r:embed="rId4"/>
          <a:stretch>
            <a:fillRect/>
          </a:stretch>
        </p:blipFill>
        <p:spPr>
          <a:xfrm>
            <a:off x="685800" y="3429000"/>
            <a:ext cx="7043807" cy="2155707"/>
          </a:xfrm>
          <a:prstGeom prst="rect">
            <a:avLst/>
          </a:prstGeom>
        </p:spPr>
      </p:pic>
      <p:sp>
        <p:nvSpPr>
          <p:cNvPr id="4" name="Content Placeholder 3">
            <a:extLst>
              <a:ext uri="{FF2B5EF4-FFF2-40B4-BE49-F238E27FC236}">
                <a16:creationId xmlns:a16="http://schemas.microsoft.com/office/drawing/2014/main" id="{1D9ADB0E-BF6C-4B63-8047-ADCBDA894622}"/>
              </a:ext>
            </a:extLst>
          </p:cNvPr>
          <p:cNvSpPr>
            <a:spLocks noGrp="1"/>
          </p:cNvSpPr>
          <p:nvPr>
            <p:ph sz="quarter" idx="10"/>
          </p:nvPr>
        </p:nvSpPr>
        <p:spPr/>
        <p:txBody>
          <a:bodyPr/>
          <a:lstStyle/>
          <a:p>
            <a:r>
              <a:rPr lang="en-US" dirty="0">
                <a:hlinkClick r:id="rId5" action="ppaction://hlinksldjump"/>
              </a:rPr>
              <a:t>Access the text alternative for slide images.</a:t>
            </a:r>
            <a:endParaRPr lang="en-IN" dirty="0"/>
          </a:p>
        </p:txBody>
      </p:sp>
    </p:spTree>
    <p:extLst>
      <p:ext uri="{BB962C8B-B14F-4D97-AF65-F5344CB8AC3E}">
        <p14:creationId xmlns:p14="http://schemas.microsoft.com/office/powerpoint/2010/main" val="3431230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FC17-F5C8-41AC-A5F6-0C0ABDE265FE}"/>
              </a:ext>
            </a:extLst>
          </p:cNvPr>
          <p:cNvSpPr>
            <a:spLocks noGrp="1"/>
          </p:cNvSpPr>
          <p:nvPr>
            <p:ph type="title"/>
          </p:nvPr>
        </p:nvSpPr>
        <p:spPr>
          <a:xfrm>
            <a:off x="457200" y="274638"/>
            <a:ext cx="8458200" cy="1143000"/>
          </a:xfrm>
        </p:spPr>
        <p:txBody>
          <a:bodyPr>
            <a:noAutofit/>
          </a:bodyPr>
          <a:lstStyle/>
          <a:p>
            <a:r>
              <a:rPr lang="en-US" sz="3600" dirty="0"/>
              <a:t>13.3 Two-Way ANOVA Test: No Interaction </a:t>
            </a:r>
            <a:r>
              <a:rPr lang="en-US" sz="1000" dirty="0"/>
              <a:t>1</a:t>
            </a:r>
            <a:endParaRPr lang="en-IN" sz="1000" dirty="0"/>
          </a:p>
        </p:txBody>
      </p:sp>
      <p:sp>
        <p:nvSpPr>
          <p:cNvPr id="3" name="Content Placeholder 2">
            <a:extLst>
              <a:ext uri="{FF2B5EF4-FFF2-40B4-BE49-F238E27FC236}">
                <a16:creationId xmlns:a16="http://schemas.microsoft.com/office/drawing/2014/main" id="{41195F9B-BA40-4FFC-AFB9-1FCF6A321AF3}"/>
              </a:ext>
            </a:extLst>
          </p:cNvPr>
          <p:cNvSpPr>
            <a:spLocks noGrp="1"/>
          </p:cNvSpPr>
          <p:nvPr>
            <p:ph idx="1"/>
          </p:nvPr>
        </p:nvSpPr>
        <p:spPr>
          <a:xfrm>
            <a:off x="457200" y="1600201"/>
            <a:ext cx="8229600" cy="3151681"/>
          </a:xfrm>
        </p:spPr>
        <p:txBody>
          <a:bodyPr>
            <a:normAutofit/>
          </a:bodyPr>
          <a:lstStyle/>
          <a:p>
            <a:pPr marL="0" indent="0">
              <a:buNone/>
            </a:pPr>
            <a:r>
              <a:rPr lang="en-US" sz="2200" dirty="0"/>
              <a:t>A one-way ANOVA test is used to compare population means based on one categorical or factor.</a:t>
            </a:r>
          </a:p>
          <a:p>
            <a:pPr marL="0" indent="0">
              <a:buNone/>
            </a:pPr>
            <a:r>
              <a:rPr lang="en-US" sz="2200" dirty="0"/>
              <a:t>A two-way ANOVA test extends the analysis to simultaneously examine the effect of two factors on the population means.</a:t>
            </a:r>
          </a:p>
          <a:p>
            <a:pPr marL="292608" indent="-292608">
              <a:lnSpc>
                <a:spcPct val="90000"/>
              </a:lnSpc>
            </a:pPr>
            <a:r>
              <a:rPr lang="en-US" sz="2000" dirty="0"/>
              <a:t>Able to assess the effects of one factor while controlling for the other factor.</a:t>
            </a:r>
          </a:p>
          <a:p>
            <a:pPr marL="292608" indent="-292608">
              <a:lnSpc>
                <a:spcPct val="90000"/>
              </a:lnSpc>
            </a:pPr>
            <a:r>
              <a:rPr lang="en-US" sz="2000" dirty="0"/>
              <a:t>The additional factor explains some of the unexplained variation in the variable of interest.</a:t>
            </a:r>
          </a:p>
          <a:p>
            <a:pPr marL="292608" indent="-292608">
              <a:lnSpc>
                <a:spcPct val="90000"/>
              </a:lnSpc>
            </a:pPr>
            <a:r>
              <a:rPr lang="en-US" sz="2000" dirty="0"/>
              <a:t>Reduces the </a:t>
            </a:r>
            <a:r>
              <a:rPr lang="en-US" sz="2000" i="1" dirty="0"/>
              <a:t>S</a:t>
            </a:r>
            <a:r>
              <a:rPr lang="en-US" sz="100" i="1" dirty="0"/>
              <a:t> </a:t>
            </a:r>
            <a:r>
              <a:rPr lang="en-US" sz="2000" i="1" dirty="0" err="1"/>
              <a:t>S</a:t>
            </a:r>
            <a:r>
              <a:rPr lang="en-US" sz="100" i="1" dirty="0"/>
              <a:t> </a:t>
            </a:r>
            <a:r>
              <a:rPr lang="en-US" sz="2000" i="1" dirty="0"/>
              <a:t>E</a:t>
            </a:r>
            <a:r>
              <a:rPr lang="en-US" sz="2000" dirty="0"/>
              <a:t> for a more discriminating </a:t>
            </a:r>
            <a:r>
              <a:rPr lang="en-US" sz="2000" i="1" dirty="0"/>
              <a:t>F</a:t>
            </a:r>
            <a:r>
              <a:rPr lang="en-US" sz="2000" dirty="0"/>
              <a:t>(</a:t>
            </a:r>
            <a:r>
              <a:rPr lang="en-US" sz="2000" i="1" dirty="0"/>
              <a:t>df</a:t>
            </a:r>
            <a:r>
              <a:rPr lang="en-US" sz="2000" baseline="-25000" dirty="0"/>
              <a:t>1</a:t>
            </a:r>
            <a:r>
              <a:rPr lang="en-US" sz="2000" dirty="0"/>
              <a:t>, </a:t>
            </a:r>
            <a:r>
              <a:rPr lang="en-US" sz="2000" i="1" dirty="0"/>
              <a:t>df</a:t>
            </a:r>
            <a:r>
              <a:rPr lang="en-US" sz="2000" baseline="-25000" dirty="0"/>
              <a:t>2</a:t>
            </a:r>
            <a:r>
              <a:rPr lang="en-US" sz="2000" dirty="0"/>
              <a:t>).</a:t>
            </a:r>
            <a:endParaRPr lang="en-IN" sz="2000" dirty="0"/>
          </a:p>
        </p:txBody>
      </p:sp>
      <p:sp>
        <p:nvSpPr>
          <p:cNvPr id="4" name="Content Placeholder 3">
            <a:extLst>
              <a:ext uri="{FF2B5EF4-FFF2-40B4-BE49-F238E27FC236}">
                <a16:creationId xmlns:a16="http://schemas.microsoft.com/office/drawing/2014/main" id="{D78FF85B-6B6D-43F3-B1AC-90FA6FA13881}"/>
              </a:ext>
            </a:extLst>
          </p:cNvPr>
          <p:cNvSpPr>
            <a:spLocks noGrp="1"/>
          </p:cNvSpPr>
          <p:nvPr>
            <p:ph idx="10"/>
          </p:nvPr>
        </p:nvSpPr>
        <p:spPr>
          <a:xfrm>
            <a:off x="457200" y="4876799"/>
            <a:ext cx="8229600" cy="990601"/>
          </a:xfrm>
        </p:spPr>
        <p:txBody>
          <a:bodyPr>
            <a:normAutofit/>
          </a:bodyPr>
          <a:lstStyle/>
          <a:p>
            <a:pPr marL="0" indent="0">
              <a:buNone/>
            </a:pPr>
            <a:r>
              <a:rPr lang="en-US" sz="2200" dirty="0"/>
              <a:t>The method also allows for interaction between the two factors.</a:t>
            </a:r>
            <a:endParaRPr lang="en-IN" sz="2200" dirty="0"/>
          </a:p>
        </p:txBody>
      </p:sp>
    </p:spTree>
    <p:extLst>
      <p:ext uri="{BB962C8B-B14F-4D97-AF65-F5344CB8AC3E}">
        <p14:creationId xmlns:p14="http://schemas.microsoft.com/office/powerpoint/2010/main" val="3541011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FC17-F5C8-41AC-A5F6-0C0ABDE265FE}"/>
              </a:ext>
            </a:extLst>
          </p:cNvPr>
          <p:cNvSpPr>
            <a:spLocks noGrp="1"/>
          </p:cNvSpPr>
          <p:nvPr>
            <p:ph type="title"/>
          </p:nvPr>
        </p:nvSpPr>
        <p:spPr>
          <a:xfrm>
            <a:off x="457200" y="274638"/>
            <a:ext cx="8458200" cy="1143000"/>
          </a:xfrm>
        </p:spPr>
        <p:txBody>
          <a:bodyPr>
            <a:noAutofit/>
          </a:bodyPr>
          <a:lstStyle/>
          <a:p>
            <a:r>
              <a:rPr lang="en-US" sz="3600" dirty="0"/>
              <a:t>13.3 Two-Way ANOVA Test: No Interaction </a:t>
            </a:r>
            <a:r>
              <a:rPr lang="en-US" sz="1000" dirty="0"/>
              <a:t>2</a:t>
            </a:r>
            <a:endParaRPr lang="en-IN" sz="1000" dirty="0"/>
          </a:p>
        </p:txBody>
      </p:sp>
      <p:sp>
        <p:nvSpPr>
          <p:cNvPr id="3" name="Content Placeholder 2">
            <a:extLst>
              <a:ext uri="{FF2B5EF4-FFF2-40B4-BE49-F238E27FC236}">
                <a16:creationId xmlns:a16="http://schemas.microsoft.com/office/drawing/2014/main" id="{41195F9B-BA40-4FFC-AFB9-1FCF6A321AF3}"/>
              </a:ext>
            </a:extLst>
          </p:cNvPr>
          <p:cNvSpPr>
            <a:spLocks noGrp="1"/>
          </p:cNvSpPr>
          <p:nvPr>
            <p:ph idx="1"/>
          </p:nvPr>
        </p:nvSpPr>
        <p:spPr>
          <a:xfrm>
            <a:off x="457200" y="1600202"/>
            <a:ext cx="8229600" cy="468442"/>
          </a:xfrm>
        </p:spPr>
        <p:txBody>
          <a:bodyPr>
            <a:normAutofit/>
          </a:bodyPr>
          <a:lstStyle/>
          <a:p>
            <a:pPr marL="292608" indent="-292608">
              <a:lnSpc>
                <a:spcPct val="90000"/>
              </a:lnSpc>
            </a:pPr>
            <a:r>
              <a:rPr lang="en-US" sz="2400" dirty="0"/>
              <a:t>Example: annual income for different fields.</a:t>
            </a:r>
            <a:endParaRPr lang="en-IN" sz="2400" dirty="0"/>
          </a:p>
        </p:txBody>
      </p:sp>
      <p:graphicFrame>
        <p:nvGraphicFramePr>
          <p:cNvPr id="5" name="Table 5">
            <a:extLst>
              <a:ext uri="{FF2B5EF4-FFF2-40B4-BE49-F238E27FC236}">
                <a16:creationId xmlns:a16="http://schemas.microsoft.com/office/drawing/2014/main" id="{D516D573-E5B7-4C3C-A928-CE1529C0B7BA}"/>
              </a:ext>
            </a:extLst>
          </p:cNvPr>
          <p:cNvGraphicFramePr>
            <a:graphicFrameLocks noGrp="1"/>
          </p:cNvGraphicFramePr>
          <p:nvPr>
            <p:extLst>
              <p:ext uri="{D42A27DB-BD31-4B8C-83A1-F6EECF244321}">
                <p14:modId xmlns:p14="http://schemas.microsoft.com/office/powerpoint/2010/main" val="1268151589"/>
              </p:ext>
            </p:extLst>
          </p:nvPr>
        </p:nvGraphicFramePr>
        <p:xfrm>
          <a:off x="990600" y="2184400"/>
          <a:ext cx="6629400" cy="1854200"/>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1674658235"/>
                    </a:ext>
                  </a:extLst>
                </a:gridCol>
                <a:gridCol w="2209800">
                  <a:extLst>
                    <a:ext uri="{9D8B030D-6E8A-4147-A177-3AD203B41FA5}">
                      <a16:colId xmlns:a16="http://schemas.microsoft.com/office/drawing/2014/main" val="1883457396"/>
                    </a:ext>
                  </a:extLst>
                </a:gridCol>
                <a:gridCol w="2209800">
                  <a:extLst>
                    <a:ext uri="{9D8B030D-6E8A-4147-A177-3AD203B41FA5}">
                      <a16:colId xmlns:a16="http://schemas.microsoft.com/office/drawing/2014/main" val="3889568492"/>
                    </a:ext>
                  </a:extLst>
                </a:gridCol>
              </a:tblGrid>
              <a:tr h="370840">
                <a:tc>
                  <a:txBody>
                    <a:bodyPr/>
                    <a:lstStyle/>
                    <a:p>
                      <a:pPr algn="ctr"/>
                      <a:r>
                        <a:rPr lang="en-US" dirty="0"/>
                        <a:t>Educational Services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Financial Services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Medical services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416469"/>
                  </a:ext>
                </a:extLst>
              </a:tr>
              <a:tr h="370840">
                <a:tc>
                  <a:txBody>
                    <a:bodyPr/>
                    <a:lstStyle/>
                    <a:p>
                      <a:pPr algn="ctr"/>
                      <a:r>
                        <a:rPr lang="en-US" dirty="0"/>
                        <a:t>35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7489243"/>
                  </a:ext>
                </a:extLst>
              </a:tr>
              <a:tr h="370840">
                <a:tc>
                  <a:txBody>
                    <a:bodyPr/>
                    <a:lstStyle/>
                    <a:p>
                      <a:pPr algn="ctr"/>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r>
                        <a:rPr lang="en-US" dirty="0"/>
                        <a:t>62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587759"/>
                  </a:ext>
                </a:extLst>
              </a:tr>
              <a:tr h="370840">
                <a:tc>
                  <a:txBody>
                    <a:bodyPr/>
                    <a:lstStyle/>
                    <a:p>
                      <a:pPr algn="ctr"/>
                      <a:r>
                        <a:rPr lang="en-US" dirty="0"/>
                        <a:t>75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6078529"/>
                  </a:ext>
                </a:extLst>
              </a:tr>
              <a:tr h="370840">
                <a:tc>
                  <a:txBody>
                    <a:bodyPr/>
                    <a:lstStyle/>
                    <a:p>
                      <a:pPr algn="ctr"/>
                      <a:r>
                        <a:rPr lang="en-US" dirty="0"/>
                        <a:t>46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3196699"/>
                  </a:ext>
                </a:extLst>
              </a:tr>
            </a:tbl>
          </a:graphicData>
        </a:graphic>
      </p:graphicFrame>
      <p:sp>
        <p:nvSpPr>
          <p:cNvPr id="4" name="Content Placeholder 3">
            <a:extLst>
              <a:ext uri="{FF2B5EF4-FFF2-40B4-BE49-F238E27FC236}">
                <a16:creationId xmlns:a16="http://schemas.microsoft.com/office/drawing/2014/main" id="{D78FF85B-6B6D-43F3-B1AC-90FA6FA13881}"/>
              </a:ext>
            </a:extLst>
          </p:cNvPr>
          <p:cNvSpPr>
            <a:spLocks noGrp="1"/>
          </p:cNvSpPr>
          <p:nvPr>
            <p:ph idx="10"/>
          </p:nvPr>
        </p:nvSpPr>
        <p:spPr>
          <a:xfrm>
            <a:off x="457200" y="4267200"/>
            <a:ext cx="8229600" cy="1676400"/>
          </a:xfrm>
        </p:spPr>
        <p:txBody>
          <a:bodyPr>
            <a:normAutofit/>
          </a:bodyPr>
          <a:lstStyle/>
          <a:p>
            <a:pPr marL="292608" indent="-292608">
              <a:lnSpc>
                <a:spcPct val="90000"/>
              </a:lnSpc>
            </a:pPr>
            <a:r>
              <a:rPr lang="en-US" sz="2400" dirty="0"/>
              <a:t>At the 5% significance level, conduct a one-way ANOVA test to determine if differences exist among mean incomes depending on the field of employment.</a:t>
            </a:r>
          </a:p>
          <a:p>
            <a:pPr marL="292608" indent="-292608">
              <a:lnSpc>
                <a:spcPct val="90000"/>
              </a:lnSpc>
            </a:pPr>
            <a:r>
              <a:rPr lang="en-US" sz="2400" dirty="0"/>
              <a:t>Assume that incomes are normally distributed.</a:t>
            </a:r>
            <a:endParaRPr lang="en-IN" sz="2200" dirty="0"/>
          </a:p>
        </p:txBody>
      </p:sp>
    </p:spTree>
    <p:extLst>
      <p:ext uri="{BB962C8B-B14F-4D97-AF65-F5344CB8AC3E}">
        <p14:creationId xmlns:p14="http://schemas.microsoft.com/office/powerpoint/2010/main" val="1227912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DB9F-8E82-46BF-81C7-A073B3AE02B2}"/>
              </a:ext>
            </a:extLst>
          </p:cNvPr>
          <p:cNvSpPr>
            <a:spLocks noGrp="1"/>
          </p:cNvSpPr>
          <p:nvPr>
            <p:ph type="title"/>
          </p:nvPr>
        </p:nvSpPr>
        <p:spPr>
          <a:xfrm>
            <a:off x="457200" y="274638"/>
            <a:ext cx="8458200" cy="1071036"/>
          </a:xfrm>
        </p:spPr>
        <p:txBody>
          <a:bodyPr>
            <a:normAutofit fontScale="90000"/>
          </a:bodyPr>
          <a:lstStyle/>
          <a:p>
            <a:r>
              <a:rPr lang="en-US" dirty="0"/>
              <a:t>13.3 Two-Way ANOVA Test: No Interaction </a:t>
            </a:r>
            <a:r>
              <a:rPr lang="en-US" sz="1050" dirty="0"/>
              <a:t>3</a:t>
            </a:r>
            <a:endParaRPr lang="en-IN" dirty="0"/>
          </a:p>
        </p:txBody>
      </p:sp>
      <p:sp>
        <p:nvSpPr>
          <p:cNvPr id="3" name="Content Placeholder 2">
            <a:extLst>
              <a:ext uri="{FF2B5EF4-FFF2-40B4-BE49-F238E27FC236}">
                <a16:creationId xmlns:a16="http://schemas.microsoft.com/office/drawing/2014/main" id="{CB9BDEFA-FACC-4FBB-8AAD-312F799D9D11}"/>
              </a:ext>
            </a:extLst>
          </p:cNvPr>
          <p:cNvSpPr>
            <a:spLocks noGrp="1"/>
          </p:cNvSpPr>
          <p:nvPr>
            <p:ph idx="1"/>
          </p:nvPr>
        </p:nvSpPr>
        <p:spPr>
          <a:xfrm>
            <a:off x="457200" y="1447800"/>
            <a:ext cx="2915587" cy="378500"/>
          </a:xfrm>
        </p:spPr>
        <p:txBody>
          <a:bodyPr>
            <a:normAutofit/>
          </a:bodyPr>
          <a:lstStyle/>
          <a:p>
            <a:pPr marL="292608" indent="-292608">
              <a:lnSpc>
                <a:spcPct val="90000"/>
              </a:lnSpc>
            </a:pPr>
            <a:r>
              <a:rPr lang="en-US" sz="2000" dirty="0"/>
              <a:t>Example, continued.</a:t>
            </a:r>
            <a:endParaRPr lang="en-IN" sz="2000" dirty="0"/>
          </a:p>
        </p:txBody>
      </p:sp>
      <p:sp>
        <p:nvSpPr>
          <p:cNvPr id="4" name="Content Placeholder 3">
            <a:extLst>
              <a:ext uri="{FF2B5EF4-FFF2-40B4-BE49-F238E27FC236}">
                <a16:creationId xmlns:a16="http://schemas.microsoft.com/office/drawing/2014/main" id="{231B9BEA-47F8-443B-9D96-92A52E4684A3}"/>
              </a:ext>
            </a:extLst>
          </p:cNvPr>
          <p:cNvSpPr>
            <a:spLocks noGrp="1"/>
          </p:cNvSpPr>
          <p:nvPr>
            <p:ph idx="10"/>
          </p:nvPr>
        </p:nvSpPr>
        <p:spPr>
          <a:xfrm>
            <a:off x="3864964" y="1676400"/>
            <a:ext cx="1011836" cy="349770"/>
          </a:xfrm>
        </p:spPr>
        <p:txBody>
          <a:bodyPr>
            <a:normAutofit lnSpcReduction="10000"/>
          </a:bodyPr>
          <a:lstStyle/>
          <a:p>
            <a:pPr marL="0" indent="0">
              <a:buNone/>
            </a:pPr>
            <a:r>
              <a:rPr lang="en-US" sz="1800" b="1" dirty="0"/>
              <a:t>ANOVA</a:t>
            </a:r>
            <a:endParaRPr lang="en-IN" sz="1800" b="1" dirty="0"/>
          </a:p>
        </p:txBody>
      </p:sp>
      <p:graphicFrame>
        <p:nvGraphicFramePr>
          <p:cNvPr id="9" name="Table 9">
            <a:extLst>
              <a:ext uri="{FF2B5EF4-FFF2-40B4-BE49-F238E27FC236}">
                <a16:creationId xmlns:a16="http://schemas.microsoft.com/office/drawing/2014/main" id="{F2A6BED8-6622-4278-A971-BA0EB61939FA}"/>
              </a:ext>
            </a:extLst>
          </p:cNvPr>
          <p:cNvGraphicFramePr>
            <a:graphicFrameLocks noGrp="1"/>
          </p:cNvGraphicFramePr>
          <p:nvPr>
            <p:ph idx="13"/>
            <p:extLst>
              <p:ext uri="{D42A27DB-BD31-4B8C-83A1-F6EECF244321}">
                <p14:modId xmlns:p14="http://schemas.microsoft.com/office/powerpoint/2010/main" val="665694889"/>
              </p:ext>
            </p:extLst>
          </p:nvPr>
        </p:nvGraphicFramePr>
        <p:xfrm>
          <a:off x="457200" y="2069890"/>
          <a:ext cx="8229598" cy="14681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494335908"/>
                    </a:ext>
                  </a:extLst>
                </a:gridCol>
                <a:gridCol w="1295400">
                  <a:extLst>
                    <a:ext uri="{9D8B030D-6E8A-4147-A177-3AD203B41FA5}">
                      <a16:colId xmlns:a16="http://schemas.microsoft.com/office/drawing/2014/main" val="3723855914"/>
                    </a:ext>
                  </a:extLst>
                </a:gridCol>
                <a:gridCol w="914400">
                  <a:extLst>
                    <a:ext uri="{9D8B030D-6E8A-4147-A177-3AD203B41FA5}">
                      <a16:colId xmlns:a16="http://schemas.microsoft.com/office/drawing/2014/main" val="3428236995"/>
                    </a:ext>
                  </a:extLst>
                </a:gridCol>
                <a:gridCol w="1219200">
                  <a:extLst>
                    <a:ext uri="{9D8B030D-6E8A-4147-A177-3AD203B41FA5}">
                      <a16:colId xmlns:a16="http://schemas.microsoft.com/office/drawing/2014/main" val="4075645334"/>
                    </a:ext>
                  </a:extLst>
                </a:gridCol>
                <a:gridCol w="990600">
                  <a:extLst>
                    <a:ext uri="{9D8B030D-6E8A-4147-A177-3AD203B41FA5}">
                      <a16:colId xmlns:a16="http://schemas.microsoft.com/office/drawing/2014/main" val="2651265651"/>
                    </a:ext>
                  </a:extLst>
                </a:gridCol>
                <a:gridCol w="1219198">
                  <a:extLst>
                    <a:ext uri="{9D8B030D-6E8A-4147-A177-3AD203B41FA5}">
                      <a16:colId xmlns:a16="http://schemas.microsoft.com/office/drawing/2014/main" val="22914125"/>
                    </a:ext>
                  </a:extLst>
                </a:gridCol>
              </a:tblGrid>
              <a:tr h="370840">
                <a:tc>
                  <a:txBody>
                    <a:bodyPr/>
                    <a:lstStyle/>
                    <a:p>
                      <a:pPr algn="l"/>
                      <a:r>
                        <a:rPr lang="en-US" dirty="0"/>
                        <a:t>Source of Variation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a:t>S</a:t>
                      </a:r>
                      <a:r>
                        <a:rPr lang="en-US" sz="100" i="1" dirty="0"/>
                        <a:t> </a:t>
                      </a:r>
                      <a:r>
                        <a:rPr lang="en-US" i="1" dirty="0" err="1"/>
                        <a:t>S</a:t>
                      </a: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a:t>d</a:t>
                      </a:r>
                      <a:r>
                        <a:rPr lang="en-US" sz="100" i="1" dirty="0"/>
                        <a:t> </a:t>
                      </a:r>
                      <a:r>
                        <a:rPr lang="en-US" i="1" dirty="0"/>
                        <a:t>f</a:t>
                      </a: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a:t>M</a:t>
                      </a:r>
                      <a:r>
                        <a:rPr lang="en-US" sz="100" i="1" dirty="0"/>
                        <a:t> </a:t>
                      </a:r>
                      <a:r>
                        <a:rPr lang="en-US" i="1" dirty="0"/>
                        <a:t>S</a:t>
                      </a: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a:t>F</a:t>
                      </a: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a:t>p-value</a:t>
                      </a: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26111"/>
                  </a:ext>
                </a:extLst>
              </a:tr>
              <a:tr h="0">
                <a:tc>
                  <a:txBody>
                    <a:bodyPr/>
                    <a:lstStyle/>
                    <a:p>
                      <a:r>
                        <a:rPr lang="en-US" dirty="0"/>
                        <a:t>Between Groups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579.5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289.75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0.330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0.727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1505625"/>
                  </a:ext>
                </a:extLst>
              </a:tr>
              <a:tr h="117260">
                <a:tc>
                  <a:txBody>
                    <a:bodyPr/>
                    <a:lstStyle/>
                    <a:p>
                      <a:r>
                        <a:rPr lang="en-US" dirty="0"/>
                        <a:t>Within Groups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7902.75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878.0833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264390"/>
                  </a:ext>
                </a:extLst>
              </a:tr>
              <a:tr h="195790">
                <a:tc>
                  <a:txBody>
                    <a:bodyPr/>
                    <a:lstStyle/>
                    <a:p>
                      <a:r>
                        <a:rPr lang="en-US" dirty="0"/>
                        <a:t>Total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8482.25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9016510"/>
                  </a:ext>
                </a:extLst>
              </a:tr>
            </a:tbl>
          </a:graphicData>
        </a:graphic>
      </p:graphicFrame>
      <p:sp>
        <p:nvSpPr>
          <p:cNvPr id="5" name="Content Placeholder 4">
            <a:extLst>
              <a:ext uri="{FF2B5EF4-FFF2-40B4-BE49-F238E27FC236}">
                <a16:creationId xmlns:a16="http://schemas.microsoft.com/office/drawing/2014/main" id="{258EC1B9-68F8-4792-9852-442EC70D5690}"/>
              </a:ext>
            </a:extLst>
          </p:cNvPr>
          <p:cNvSpPr>
            <a:spLocks noGrp="1"/>
          </p:cNvSpPr>
          <p:nvPr>
            <p:ph idx="11"/>
          </p:nvPr>
        </p:nvSpPr>
        <p:spPr>
          <a:xfrm>
            <a:off x="457200" y="3762530"/>
            <a:ext cx="472190" cy="382249"/>
          </a:xfrm>
        </p:spPr>
        <p:txBody>
          <a:bodyPr>
            <a:normAutofit/>
          </a:bodyPr>
          <a:lstStyle/>
          <a:p>
            <a:pPr marL="292608" indent="-292608">
              <a:lnSpc>
                <a:spcPct val="90000"/>
              </a:lnSpc>
            </a:pPr>
            <a:r>
              <a:rPr lang="en-US" sz="2000" dirty="0"/>
              <a:t> </a:t>
            </a:r>
            <a:endParaRPr lang="en-IN" sz="2000" dirty="0"/>
          </a:p>
        </p:txBody>
      </p:sp>
      <p:graphicFrame>
        <p:nvGraphicFramePr>
          <p:cNvPr id="8" name="Object 7">
            <a:extLst>
              <a:ext uri="{FF2B5EF4-FFF2-40B4-BE49-F238E27FC236}">
                <a16:creationId xmlns:a16="http://schemas.microsoft.com/office/drawing/2014/main" id="{4964F225-1B9E-4FFF-A973-9E8E00E505BF}"/>
              </a:ext>
            </a:extLst>
          </p:cNvPr>
          <p:cNvGraphicFramePr>
            <a:graphicFrameLocks noChangeAspect="1"/>
          </p:cNvGraphicFramePr>
          <p:nvPr>
            <p:extLst>
              <p:ext uri="{D42A27DB-BD31-4B8C-83A1-F6EECF244321}">
                <p14:modId xmlns:p14="http://schemas.microsoft.com/office/powerpoint/2010/main" val="3761622072"/>
              </p:ext>
            </p:extLst>
          </p:nvPr>
        </p:nvGraphicFramePr>
        <p:xfrm>
          <a:off x="882650" y="3792538"/>
          <a:ext cx="1981200" cy="330200"/>
        </p:xfrm>
        <a:graphic>
          <a:graphicData uri="http://schemas.openxmlformats.org/presentationml/2006/ole">
            <mc:AlternateContent xmlns:mc="http://schemas.openxmlformats.org/markup-compatibility/2006">
              <mc:Choice xmlns:v="urn:schemas-microsoft-com:vml" Requires="v">
                <p:oleObj name="Equation" r:id="rId2" imgW="1981080" imgH="330120" progId="Equation.DSMT4">
                  <p:embed/>
                </p:oleObj>
              </mc:Choice>
              <mc:Fallback>
                <p:oleObj name="Equation" r:id="rId2" imgW="1981080" imgH="330120" progId="Equation.DSMT4">
                  <p:embed/>
                  <p:pic>
                    <p:nvPicPr>
                      <p:cNvPr id="2" name="Object 1">
                        <a:extLst>
                          <a:ext uri="{FF2B5EF4-FFF2-40B4-BE49-F238E27FC236}">
                            <a16:creationId xmlns:a16="http://schemas.microsoft.com/office/drawing/2014/main" id="{84D3FFC5-B743-487F-9192-1C952325302E}"/>
                          </a:ext>
                        </a:extLst>
                      </p:cNvPr>
                      <p:cNvPicPr/>
                      <p:nvPr/>
                    </p:nvPicPr>
                    <p:blipFill>
                      <a:blip r:embed="rId3"/>
                      <a:stretch>
                        <a:fillRect/>
                      </a:stretch>
                    </p:blipFill>
                    <p:spPr>
                      <a:xfrm>
                        <a:off x="882650" y="3792538"/>
                        <a:ext cx="1981200" cy="3302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F25946FC-E99F-4896-8D17-D58433CCD52A}"/>
              </a:ext>
            </a:extLst>
          </p:cNvPr>
          <p:cNvSpPr>
            <a:spLocks noGrp="1"/>
          </p:cNvSpPr>
          <p:nvPr>
            <p:ph idx="12"/>
          </p:nvPr>
        </p:nvSpPr>
        <p:spPr>
          <a:xfrm>
            <a:off x="457200" y="4191181"/>
            <a:ext cx="8229600" cy="1767409"/>
          </a:xfrm>
        </p:spPr>
        <p:txBody>
          <a:bodyPr>
            <a:normAutofit/>
          </a:bodyPr>
          <a:lstStyle/>
          <a:p>
            <a:pPr marL="292608" indent="-292608">
              <a:lnSpc>
                <a:spcPct val="90000"/>
              </a:lnSpc>
            </a:pPr>
            <a:r>
              <a:rPr lang="en-US" sz="2000" i="1" dirty="0">
                <a:cs typeface="Calibri" panose="020F0502020204030204" pitchFamily="34" charset="0"/>
              </a:rPr>
              <a:t>H</a:t>
            </a:r>
            <a:r>
              <a:rPr lang="en-US" sz="2000" i="1" baseline="-25000" dirty="0">
                <a:cs typeface="Calibri" panose="020F0502020204030204" pitchFamily="34" charset="0"/>
              </a:rPr>
              <a:t>A</a:t>
            </a:r>
            <a:r>
              <a:rPr lang="en-US" sz="2000" dirty="0">
                <a:cs typeface="Calibri" panose="020F0502020204030204" pitchFamily="34" charset="0"/>
              </a:rPr>
              <a:t>: Not all population means are equal.</a:t>
            </a:r>
          </a:p>
          <a:p>
            <a:pPr marL="292608" indent="-292608">
              <a:lnSpc>
                <a:spcPct val="90000"/>
              </a:lnSpc>
            </a:pPr>
            <a:r>
              <a:rPr lang="en-US" sz="2000" dirty="0"/>
              <a:t>The p-value is 0.727.</a:t>
            </a:r>
          </a:p>
          <a:p>
            <a:pPr marL="292608" indent="-292608">
              <a:lnSpc>
                <a:spcPct val="90000"/>
              </a:lnSpc>
            </a:pPr>
            <a:r>
              <a:rPr lang="en-US" sz="2000" dirty="0"/>
              <a:t>Do not reject the null hypothesis.</a:t>
            </a:r>
          </a:p>
          <a:p>
            <a:pPr marL="292608" indent="-292608">
              <a:lnSpc>
                <a:spcPct val="90000"/>
              </a:lnSpc>
            </a:pPr>
            <a:r>
              <a:rPr lang="en-US" sz="2000" dirty="0"/>
              <a:t>We cannot conclude the mean incomes differ by field.</a:t>
            </a:r>
          </a:p>
          <a:p>
            <a:pPr marL="292608" indent="-292608">
              <a:lnSpc>
                <a:spcPct val="90000"/>
              </a:lnSpc>
            </a:pPr>
            <a:r>
              <a:rPr lang="en-US" sz="2000" dirty="0"/>
              <a:t>This analysis does not account for education level.</a:t>
            </a:r>
          </a:p>
        </p:txBody>
      </p:sp>
    </p:spTree>
    <p:extLst>
      <p:ext uri="{BB962C8B-B14F-4D97-AF65-F5344CB8AC3E}">
        <p14:creationId xmlns:p14="http://schemas.microsoft.com/office/powerpoint/2010/main" val="1658274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79AF-4380-447F-9CF6-E8CB39E9CADC}"/>
              </a:ext>
            </a:extLst>
          </p:cNvPr>
          <p:cNvSpPr>
            <a:spLocks noGrp="1"/>
          </p:cNvSpPr>
          <p:nvPr>
            <p:ph type="title"/>
          </p:nvPr>
        </p:nvSpPr>
        <p:spPr>
          <a:xfrm>
            <a:off x="457200" y="274638"/>
            <a:ext cx="8458200" cy="1143000"/>
          </a:xfrm>
        </p:spPr>
        <p:txBody>
          <a:bodyPr>
            <a:normAutofit fontScale="90000"/>
          </a:bodyPr>
          <a:lstStyle/>
          <a:p>
            <a:r>
              <a:rPr lang="en-US" dirty="0"/>
              <a:t>13.3 Two-Way ANOVA Test: No Interaction </a:t>
            </a:r>
            <a:r>
              <a:rPr lang="en-US" sz="1050" dirty="0"/>
              <a:t>4</a:t>
            </a:r>
            <a:endParaRPr lang="en-IN" dirty="0"/>
          </a:p>
        </p:txBody>
      </p:sp>
      <p:sp>
        <p:nvSpPr>
          <p:cNvPr id="3" name="Content Placeholder 2">
            <a:extLst>
              <a:ext uri="{FF2B5EF4-FFF2-40B4-BE49-F238E27FC236}">
                <a16:creationId xmlns:a16="http://schemas.microsoft.com/office/drawing/2014/main" id="{143647AD-5A00-417D-B52E-7DBAC017192E}"/>
              </a:ext>
            </a:extLst>
          </p:cNvPr>
          <p:cNvSpPr>
            <a:spLocks noGrp="1"/>
          </p:cNvSpPr>
          <p:nvPr>
            <p:ph idx="1"/>
          </p:nvPr>
        </p:nvSpPr>
        <p:spPr>
          <a:xfrm>
            <a:off x="457200" y="1600201"/>
            <a:ext cx="8229600" cy="1828799"/>
          </a:xfrm>
        </p:spPr>
        <p:txBody>
          <a:bodyPr/>
          <a:lstStyle/>
          <a:p>
            <a:pPr marL="0" indent="0">
              <a:buNone/>
            </a:pPr>
            <a:r>
              <a:rPr lang="en-US" sz="2400" dirty="0"/>
              <a:t>In the previous example, education level was not considered.</a:t>
            </a:r>
          </a:p>
          <a:p>
            <a:pPr marL="292608" indent="-292608">
              <a:lnSpc>
                <a:spcPct val="90000"/>
              </a:lnSpc>
            </a:pPr>
            <a:r>
              <a:rPr lang="en-US" sz="2200" dirty="0"/>
              <a:t>There is variability in income attributable to differences in education level.</a:t>
            </a:r>
          </a:p>
          <a:p>
            <a:pPr marL="292608" indent="-292608">
              <a:lnSpc>
                <a:spcPct val="90000"/>
              </a:lnSpc>
            </a:pPr>
            <a:r>
              <a:rPr lang="en-US" sz="2200" dirty="0"/>
              <a:t>Considering this factor might reduce </a:t>
            </a:r>
            <a:r>
              <a:rPr lang="en-US" sz="2200" i="1" dirty="0"/>
              <a:t>S</a:t>
            </a:r>
            <a:r>
              <a:rPr lang="en-US" sz="100" i="1" dirty="0"/>
              <a:t> </a:t>
            </a:r>
            <a:r>
              <a:rPr lang="en-US" sz="2200" i="1" dirty="0" err="1"/>
              <a:t>S</a:t>
            </a:r>
            <a:r>
              <a:rPr lang="en-US" sz="100" i="1" dirty="0"/>
              <a:t> </a:t>
            </a:r>
            <a:r>
              <a:rPr lang="en-US" sz="2200" i="1" dirty="0"/>
              <a:t>E,</a:t>
            </a:r>
            <a:r>
              <a:rPr lang="en-US" sz="2200" dirty="0"/>
              <a:t> leading to a larger </a:t>
            </a:r>
            <a:r>
              <a:rPr lang="en-US" sz="2200" i="1" dirty="0"/>
              <a:t>F</a:t>
            </a:r>
            <a:r>
              <a:rPr lang="en-US" sz="2200" baseline="-25000" dirty="0"/>
              <a:t>(</a:t>
            </a:r>
            <a:r>
              <a:rPr lang="en-US" sz="2200" i="1" baseline="-25000" dirty="0"/>
              <a:t>df</a:t>
            </a:r>
            <a:r>
              <a:rPr lang="en-US" sz="2200" baseline="-25000" dirty="0"/>
              <a:t>1, </a:t>
            </a:r>
            <a:r>
              <a:rPr lang="en-US" sz="2200" i="1" baseline="-25000" dirty="0"/>
              <a:t>df</a:t>
            </a:r>
            <a:r>
              <a:rPr lang="en-US" sz="2200" baseline="-25000" dirty="0"/>
              <a:t>2)</a:t>
            </a:r>
            <a:r>
              <a:rPr lang="en-US" sz="2200" dirty="0"/>
              <a:t> and a different result.</a:t>
            </a:r>
            <a:endParaRPr lang="en-IN" sz="2200" dirty="0"/>
          </a:p>
        </p:txBody>
      </p:sp>
      <p:sp>
        <p:nvSpPr>
          <p:cNvPr id="4" name="Content Placeholder 3">
            <a:extLst>
              <a:ext uri="{FF2B5EF4-FFF2-40B4-BE49-F238E27FC236}">
                <a16:creationId xmlns:a16="http://schemas.microsoft.com/office/drawing/2014/main" id="{097606C2-765F-4A64-98EB-EF7D7F526F98}"/>
              </a:ext>
            </a:extLst>
          </p:cNvPr>
          <p:cNvSpPr>
            <a:spLocks noGrp="1"/>
          </p:cNvSpPr>
          <p:nvPr>
            <p:ph idx="10"/>
          </p:nvPr>
        </p:nvSpPr>
        <p:spPr>
          <a:xfrm>
            <a:off x="457200" y="3582649"/>
            <a:ext cx="8229600" cy="2284751"/>
          </a:xfrm>
        </p:spPr>
        <p:txBody>
          <a:bodyPr>
            <a:normAutofit/>
          </a:bodyPr>
          <a:lstStyle/>
          <a:p>
            <a:pPr marL="0" indent="0">
              <a:buNone/>
            </a:pPr>
            <a:r>
              <a:rPr lang="en-US" sz="2400" dirty="0"/>
              <a:t>Use a randomized block design.</a:t>
            </a:r>
          </a:p>
          <a:p>
            <a:pPr marL="292608" indent="-292608">
              <a:lnSpc>
                <a:spcPct val="90000"/>
              </a:lnSpc>
            </a:pPr>
            <a:r>
              <a:rPr lang="en-US" sz="2200" dirty="0"/>
              <a:t>Blocks are the levels at which we hold an extraneous factor fixed.</a:t>
            </a:r>
          </a:p>
          <a:p>
            <a:pPr marL="292608" indent="-292608">
              <a:lnSpc>
                <a:spcPct val="90000"/>
              </a:lnSpc>
            </a:pPr>
            <a:r>
              <a:rPr lang="en-US" sz="2200" dirty="0"/>
              <a:t>Then we can measure its contribution to the total variation of the variable of interest.</a:t>
            </a:r>
          </a:p>
          <a:p>
            <a:pPr marL="292608" indent="-292608">
              <a:lnSpc>
                <a:spcPct val="90000"/>
              </a:lnSpc>
            </a:pPr>
            <a:r>
              <a:rPr lang="en-US" sz="2200" dirty="0"/>
              <a:t>Eliminate the variability and potentially reduce </a:t>
            </a:r>
            <a:r>
              <a:rPr lang="en-US" sz="2200" i="1" dirty="0"/>
              <a:t>S</a:t>
            </a:r>
            <a:r>
              <a:rPr lang="en-US" sz="100" i="1" dirty="0"/>
              <a:t> </a:t>
            </a:r>
            <a:r>
              <a:rPr lang="en-US" sz="2200" i="1" dirty="0" err="1"/>
              <a:t>S</a:t>
            </a:r>
            <a:r>
              <a:rPr lang="en-US" sz="100" i="1" dirty="0"/>
              <a:t> </a:t>
            </a:r>
            <a:r>
              <a:rPr lang="en-US" sz="2200" i="1" dirty="0"/>
              <a:t>E</a:t>
            </a:r>
            <a:r>
              <a:rPr lang="en-US" sz="2200" dirty="0"/>
              <a:t>.</a:t>
            </a:r>
            <a:endParaRPr lang="en-IN" sz="2200" dirty="0"/>
          </a:p>
        </p:txBody>
      </p:sp>
    </p:spTree>
    <p:extLst>
      <p:ext uri="{BB962C8B-B14F-4D97-AF65-F5344CB8AC3E}">
        <p14:creationId xmlns:p14="http://schemas.microsoft.com/office/powerpoint/2010/main" val="626124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4CDB-19B0-4A5C-9E64-D9923DD90028}"/>
              </a:ext>
            </a:extLst>
          </p:cNvPr>
          <p:cNvSpPr>
            <a:spLocks noGrp="1"/>
          </p:cNvSpPr>
          <p:nvPr>
            <p:ph type="title"/>
          </p:nvPr>
        </p:nvSpPr>
        <p:spPr>
          <a:xfrm>
            <a:off x="472190" y="274638"/>
            <a:ext cx="8443210" cy="1143000"/>
          </a:xfrm>
        </p:spPr>
        <p:txBody>
          <a:bodyPr>
            <a:normAutofit fontScale="90000"/>
          </a:bodyPr>
          <a:lstStyle/>
          <a:p>
            <a:r>
              <a:rPr lang="en-US" dirty="0"/>
              <a:t>13.3 Two-Way ANOVA Test: No Interaction </a:t>
            </a:r>
            <a:r>
              <a:rPr lang="en-US" sz="1050" dirty="0"/>
              <a:t>5</a:t>
            </a:r>
            <a:endParaRPr lang="en-IN" dirty="0"/>
          </a:p>
        </p:txBody>
      </p:sp>
      <p:sp>
        <p:nvSpPr>
          <p:cNvPr id="3" name="Content Placeholder 2">
            <a:extLst>
              <a:ext uri="{FF2B5EF4-FFF2-40B4-BE49-F238E27FC236}">
                <a16:creationId xmlns:a16="http://schemas.microsoft.com/office/drawing/2014/main" id="{50260849-015C-45E5-B640-6ADC73F79C83}"/>
              </a:ext>
            </a:extLst>
          </p:cNvPr>
          <p:cNvSpPr>
            <a:spLocks noGrp="1"/>
          </p:cNvSpPr>
          <p:nvPr>
            <p:ph idx="1"/>
          </p:nvPr>
        </p:nvSpPr>
        <p:spPr>
          <a:xfrm>
            <a:off x="457200" y="1600201"/>
            <a:ext cx="8229600" cy="4335904"/>
          </a:xfrm>
        </p:spPr>
        <p:txBody>
          <a:bodyPr>
            <a:normAutofit/>
          </a:bodyPr>
          <a:lstStyle/>
          <a:p>
            <a:pPr marL="0" indent="0">
              <a:buNone/>
            </a:pPr>
            <a:r>
              <a:rPr lang="en-US" sz="2200" dirty="0"/>
              <a:t>Example: annual income for different fields.</a:t>
            </a:r>
          </a:p>
          <a:p>
            <a:pPr marL="0" indent="0">
              <a:buNone/>
              <a:defRPr/>
            </a:pPr>
            <a:r>
              <a:rPr lang="en-US" sz="2200" dirty="0"/>
              <a:t>The treatments are the three fields of employment (factor A, with </a:t>
            </a:r>
            <a:r>
              <a:rPr lang="en-US" sz="2200" i="1" dirty="0"/>
              <a:t>c</a:t>
            </a:r>
            <a:r>
              <a:rPr lang="en-US" sz="2200" dirty="0"/>
              <a:t> levels).</a:t>
            </a:r>
          </a:p>
          <a:p>
            <a:pPr marL="0" indent="0">
              <a:buNone/>
              <a:defRPr/>
            </a:pPr>
            <a:r>
              <a:rPr lang="en-US" sz="2200" dirty="0"/>
              <a:t>The blocks are the education levels (factor B, with </a:t>
            </a:r>
            <a:r>
              <a:rPr lang="en-US" sz="2200" i="1" dirty="0"/>
              <a:t>r</a:t>
            </a:r>
            <a:r>
              <a:rPr lang="en-US" sz="2200" dirty="0"/>
              <a:t> levels).</a:t>
            </a:r>
          </a:p>
          <a:p>
            <a:pPr marL="0" indent="0">
              <a:buNone/>
              <a:defRPr/>
            </a:pPr>
            <a:r>
              <a:rPr lang="en-US" sz="2200" dirty="0"/>
              <a:t>Match a worker from each field according to his or her highest degree.</a:t>
            </a:r>
          </a:p>
          <a:p>
            <a:pPr>
              <a:lnSpc>
                <a:spcPct val="90000"/>
              </a:lnSpc>
              <a:defRPr/>
            </a:pPr>
            <a:r>
              <a:rPr lang="en-US" sz="2000" dirty="0"/>
              <a:t>For example, we randomly select a worker from the educational services industry who does not have a high school degree.</a:t>
            </a:r>
          </a:p>
          <a:p>
            <a:pPr>
              <a:lnSpc>
                <a:spcPct val="90000"/>
              </a:lnSpc>
              <a:defRPr/>
            </a:pPr>
            <a:r>
              <a:rPr lang="en-US" sz="2000" dirty="0"/>
              <a:t>We then randomly select three more workers from this field whose highest education level is a high school degree, a bachelor’s degree, or a master’s degree, respectively.</a:t>
            </a:r>
            <a:endParaRPr lang="en-IN" sz="2000" dirty="0"/>
          </a:p>
        </p:txBody>
      </p:sp>
    </p:spTree>
    <p:extLst>
      <p:ext uri="{BB962C8B-B14F-4D97-AF65-F5344CB8AC3E}">
        <p14:creationId xmlns:p14="http://schemas.microsoft.com/office/powerpoint/2010/main" val="3233381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4CDB-19B0-4A5C-9E64-D9923DD90028}"/>
              </a:ext>
            </a:extLst>
          </p:cNvPr>
          <p:cNvSpPr>
            <a:spLocks noGrp="1"/>
          </p:cNvSpPr>
          <p:nvPr>
            <p:ph type="title"/>
          </p:nvPr>
        </p:nvSpPr>
        <p:spPr>
          <a:xfrm>
            <a:off x="427220" y="274638"/>
            <a:ext cx="8534400" cy="1143000"/>
          </a:xfrm>
        </p:spPr>
        <p:txBody>
          <a:bodyPr>
            <a:normAutofit fontScale="90000"/>
          </a:bodyPr>
          <a:lstStyle/>
          <a:p>
            <a:r>
              <a:rPr lang="en-US" dirty="0"/>
              <a:t>13.3 Two-Way ANOVA Test: No Interaction </a:t>
            </a:r>
            <a:r>
              <a:rPr lang="en-US" sz="1050" dirty="0"/>
              <a:t>6</a:t>
            </a:r>
            <a:endParaRPr lang="en-IN" dirty="0"/>
          </a:p>
        </p:txBody>
      </p:sp>
      <p:sp>
        <p:nvSpPr>
          <p:cNvPr id="3" name="Content Placeholder 2">
            <a:extLst>
              <a:ext uri="{FF2B5EF4-FFF2-40B4-BE49-F238E27FC236}">
                <a16:creationId xmlns:a16="http://schemas.microsoft.com/office/drawing/2014/main" id="{50260849-015C-45E5-B640-6ADC73F79C83}"/>
              </a:ext>
            </a:extLst>
          </p:cNvPr>
          <p:cNvSpPr>
            <a:spLocks noGrp="1"/>
          </p:cNvSpPr>
          <p:nvPr>
            <p:ph idx="1"/>
          </p:nvPr>
        </p:nvSpPr>
        <p:spPr>
          <a:xfrm>
            <a:off x="457200" y="1600201"/>
            <a:ext cx="8229600" cy="4335904"/>
          </a:xfrm>
        </p:spPr>
        <p:txBody>
          <a:bodyPr>
            <a:normAutofit/>
          </a:bodyPr>
          <a:lstStyle/>
          <a:p>
            <a:r>
              <a:rPr lang="en-US" sz="2400" dirty="0"/>
              <a:t>Example, continued.</a:t>
            </a:r>
          </a:p>
          <a:p>
            <a:pPr>
              <a:defRPr/>
            </a:pPr>
            <a:r>
              <a:rPr lang="en-US" sz="2400" dirty="0"/>
              <a:t>We repeat this process for the other two fields.</a:t>
            </a:r>
          </a:p>
          <a:p>
            <a:pPr>
              <a:defRPr/>
            </a:pPr>
            <a:r>
              <a:rPr lang="en-US" sz="2400" dirty="0"/>
              <a:t>The outcomes in this experiment are matched or blocked in the sense that one worker is randomly selected from each field of employment depending on his/her education level.</a:t>
            </a:r>
          </a:p>
          <a:p>
            <a:pPr>
              <a:defRPr/>
            </a:pPr>
            <a:r>
              <a:rPr lang="en-US" sz="2400" dirty="0"/>
              <a:t>An added requirement for a two-way ANOVA test is that all groups must have the same sample size.</a:t>
            </a:r>
            <a:endParaRPr lang="en-IN" sz="2400" dirty="0"/>
          </a:p>
        </p:txBody>
      </p:sp>
    </p:spTree>
    <p:extLst>
      <p:ext uri="{BB962C8B-B14F-4D97-AF65-F5344CB8AC3E}">
        <p14:creationId xmlns:p14="http://schemas.microsoft.com/office/powerpoint/2010/main" val="3270033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AB68-4E6E-402A-8116-6587D016D87D}"/>
              </a:ext>
            </a:extLst>
          </p:cNvPr>
          <p:cNvSpPr>
            <a:spLocks noGrp="1"/>
          </p:cNvSpPr>
          <p:nvPr>
            <p:ph type="title"/>
          </p:nvPr>
        </p:nvSpPr>
        <p:spPr>
          <a:xfrm>
            <a:off x="457200" y="274638"/>
            <a:ext cx="8458200" cy="1143000"/>
          </a:xfrm>
        </p:spPr>
        <p:txBody>
          <a:bodyPr>
            <a:normAutofit fontScale="90000"/>
          </a:bodyPr>
          <a:lstStyle/>
          <a:p>
            <a:r>
              <a:rPr lang="en-US" dirty="0"/>
              <a:t>13.3 Two-Way ANOVA Test: No Interaction </a:t>
            </a:r>
            <a:r>
              <a:rPr lang="en-US" sz="1050" dirty="0"/>
              <a:t>7</a:t>
            </a:r>
            <a:endParaRPr lang="en-IN" dirty="0"/>
          </a:p>
        </p:txBody>
      </p:sp>
      <p:sp>
        <p:nvSpPr>
          <p:cNvPr id="3" name="Content Placeholder 2">
            <a:extLst>
              <a:ext uri="{FF2B5EF4-FFF2-40B4-BE49-F238E27FC236}">
                <a16:creationId xmlns:a16="http://schemas.microsoft.com/office/drawing/2014/main" id="{4E96B924-CF4D-408F-A577-010DFFF586A1}"/>
              </a:ext>
            </a:extLst>
          </p:cNvPr>
          <p:cNvSpPr>
            <a:spLocks noGrp="1"/>
          </p:cNvSpPr>
          <p:nvPr>
            <p:ph idx="1"/>
          </p:nvPr>
        </p:nvSpPr>
        <p:spPr>
          <a:xfrm>
            <a:off x="457200" y="1600201"/>
            <a:ext cx="8305800" cy="1802566"/>
          </a:xfrm>
        </p:spPr>
        <p:txBody>
          <a:bodyPr/>
          <a:lstStyle/>
          <a:p>
            <a:pPr marL="0" indent="0">
              <a:buNone/>
            </a:pPr>
            <a:r>
              <a:rPr lang="en-US" sz="2000" dirty="0"/>
              <a:t>In a two-way ANOVA test without interaction, the total sum of squares is partitioned into three parts.</a:t>
            </a:r>
          </a:p>
          <a:p>
            <a:pPr marL="0" indent="0">
              <a:buNone/>
            </a:pPr>
            <a:r>
              <a:rPr lang="en-US" sz="2000" i="1" dirty="0"/>
              <a:t>S</a:t>
            </a:r>
            <a:r>
              <a:rPr lang="en-US" sz="100" i="1" dirty="0"/>
              <a:t> </a:t>
            </a:r>
            <a:r>
              <a:rPr lang="en-US" sz="2000" i="1" dirty="0" err="1"/>
              <a:t>S</a:t>
            </a:r>
            <a:r>
              <a:rPr lang="en-US" sz="100" i="1" dirty="0"/>
              <a:t> </a:t>
            </a:r>
            <a:r>
              <a:rPr lang="en-US" sz="2000" i="1" dirty="0"/>
              <a:t>T</a:t>
            </a:r>
            <a:r>
              <a:rPr lang="en-US" sz="2000" dirty="0"/>
              <a:t> = </a:t>
            </a:r>
            <a:r>
              <a:rPr lang="en-US" sz="2000" i="1" dirty="0"/>
              <a:t>S</a:t>
            </a:r>
            <a:r>
              <a:rPr lang="en-US" sz="100" i="1" dirty="0"/>
              <a:t> </a:t>
            </a:r>
            <a:r>
              <a:rPr lang="en-US" sz="2000" i="1" dirty="0" err="1"/>
              <a:t>S</a:t>
            </a:r>
            <a:r>
              <a:rPr lang="en-US" sz="100" i="1" dirty="0"/>
              <a:t> </a:t>
            </a:r>
            <a:r>
              <a:rPr lang="en-US" sz="2000" i="1" dirty="0"/>
              <a:t>A</a:t>
            </a:r>
            <a:r>
              <a:rPr lang="en-US" sz="2000" dirty="0"/>
              <a:t> + </a:t>
            </a:r>
            <a:r>
              <a:rPr lang="en-US" sz="2000" i="1" dirty="0"/>
              <a:t>S</a:t>
            </a:r>
            <a:r>
              <a:rPr lang="en-US" sz="100" i="1" dirty="0"/>
              <a:t> </a:t>
            </a:r>
            <a:r>
              <a:rPr lang="en-US" sz="2000" i="1" dirty="0" err="1"/>
              <a:t>S</a:t>
            </a:r>
            <a:r>
              <a:rPr lang="en-US" sz="100" i="1" dirty="0"/>
              <a:t> </a:t>
            </a:r>
            <a:r>
              <a:rPr lang="en-US" sz="2000" i="1" dirty="0"/>
              <a:t>B</a:t>
            </a:r>
            <a:r>
              <a:rPr lang="en-US" sz="2000" dirty="0"/>
              <a:t> + </a:t>
            </a:r>
            <a:r>
              <a:rPr lang="en-US" sz="2000" i="1" dirty="0"/>
              <a:t>S</a:t>
            </a:r>
            <a:r>
              <a:rPr lang="en-US" sz="100" i="1" dirty="0"/>
              <a:t> </a:t>
            </a:r>
            <a:r>
              <a:rPr lang="en-US" sz="2000" i="1" dirty="0" err="1"/>
              <a:t>S</a:t>
            </a:r>
            <a:r>
              <a:rPr lang="en-US" sz="100" i="1" dirty="0"/>
              <a:t> </a:t>
            </a:r>
            <a:r>
              <a:rPr lang="en-US" sz="2000" i="1" dirty="0"/>
              <a:t>E.</a:t>
            </a:r>
          </a:p>
          <a:p>
            <a:r>
              <a:rPr lang="en-US" sz="1800" i="1" dirty="0"/>
              <a:t>S</a:t>
            </a:r>
            <a:r>
              <a:rPr lang="en-US" sz="100" i="1" dirty="0"/>
              <a:t> </a:t>
            </a:r>
            <a:r>
              <a:rPr lang="en-US" sz="1800" i="1" dirty="0" err="1"/>
              <a:t>S</a:t>
            </a:r>
            <a:r>
              <a:rPr lang="en-US" sz="100" i="1" dirty="0"/>
              <a:t> </a:t>
            </a:r>
            <a:r>
              <a:rPr lang="en-US" sz="1800" i="1" dirty="0"/>
              <a:t>A</a:t>
            </a:r>
            <a:r>
              <a:rPr lang="en-US" sz="1800" dirty="0"/>
              <a:t>: captures the variability between the levels of factor A.</a:t>
            </a:r>
          </a:p>
          <a:p>
            <a:r>
              <a:rPr lang="en-US" sz="1800" i="1" dirty="0"/>
              <a:t>S</a:t>
            </a:r>
            <a:r>
              <a:rPr lang="en-US" sz="100" i="1" dirty="0"/>
              <a:t> </a:t>
            </a:r>
            <a:r>
              <a:rPr lang="en-US" sz="1800" i="1" dirty="0" err="1"/>
              <a:t>S</a:t>
            </a:r>
            <a:r>
              <a:rPr lang="en-US" sz="100" i="1" dirty="0"/>
              <a:t> </a:t>
            </a:r>
            <a:r>
              <a:rPr lang="en-US" sz="1800" i="1" dirty="0"/>
              <a:t>B</a:t>
            </a:r>
            <a:r>
              <a:rPr lang="en-US" sz="1800" dirty="0"/>
              <a:t>: captures the variability between the levels of factor B.</a:t>
            </a:r>
            <a:endParaRPr lang="en-IN" sz="1800" dirty="0"/>
          </a:p>
        </p:txBody>
      </p:sp>
      <p:graphicFrame>
        <p:nvGraphicFramePr>
          <p:cNvPr id="5" name="(Decorative)Table 5">
            <a:extLst>
              <a:ext uri="{FF2B5EF4-FFF2-40B4-BE49-F238E27FC236}">
                <a16:creationId xmlns:a16="http://schemas.microsoft.com/office/drawing/2014/main" id="{F2679688-7CD2-41DF-BB3B-4C7F2ABEBC71}"/>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103475830"/>
              </p:ext>
            </p:extLst>
          </p:nvPr>
        </p:nvGraphicFramePr>
        <p:xfrm>
          <a:off x="457200" y="3466062"/>
          <a:ext cx="8305799" cy="2515013"/>
        </p:xfrm>
        <a:graphic>
          <a:graphicData uri="http://schemas.openxmlformats.org/drawingml/2006/table">
            <a:tbl>
              <a:tblPr firstRow="1" bandRow="1">
                <a:tableStyleId>{5C22544A-7EE6-4342-B048-85BDC9FD1C3A}</a:tableStyleId>
              </a:tblPr>
              <a:tblGrid>
                <a:gridCol w="1384300">
                  <a:extLst>
                    <a:ext uri="{9D8B030D-6E8A-4147-A177-3AD203B41FA5}">
                      <a16:colId xmlns:a16="http://schemas.microsoft.com/office/drawing/2014/main" val="2668775467"/>
                    </a:ext>
                  </a:extLst>
                </a:gridCol>
                <a:gridCol w="673100">
                  <a:extLst>
                    <a:ext uri="{9D8B030D-6E8A-4147-A177-3AD203B41FA5}">
                      <a16:colId xmlns:a16="http://schemas.microsoft.com/office/drawing/2014/main" val="911762293"/>
                    </a:ext>
                  </a:extLst>
                </a:gridCol>
                <a:gridCol w="1219200">
                  <a:extLst>
                    <a:ext uri="{9D8B030D-6E8A-4147-A177-3AD203B41FA5}">
                      <a16:colId xmlns:a16="http://schemas.microsoft.com/office/drawing/2014/main" val="1444090223"/>
                    </a:ext>
                  </a:extLst>
                </a:gridCol>
                <a:gridCol w="1752600">
                  <a:extLst>
                    <a:ext uri="{9D8B030D-6E8A-4147-A177-3AD203B41FA5}">
                      <a16:colId xmlns:a16="http://schemas.microsoft.com/office/drawing/2014/main" val="2161906468"/>
                    </a:ext>
                  </a:extLst>
                </a:gridCol>
                <a:gridCol w="1524000">
                  <a:extLst>
                    <a:ext uri="{9D8B030D-6E8A-4147-A177-3AD203B41FA5}">
                      <a16:colId xmlns:a16="http://schemas.microsoft.com/office/drawing/2014/main" val="2566411993"/>
                    </a:ext>
                  </a:extLst>
                </a:gridCol>
                <a:gridCol w="1752599">
                  <a:extLst>
                    <a:ext uri="{9D8B030D-6E8A-4147-A177-3AD203B41FA5}">
                      <a16:colId xmlns:a16="http://schemas.microsoft.com/office/drawing/2014/main" val="213947152"/>
                    </a:ext>
                  </a:extLst>
                </a:gridCol>
              </a:tblGrid>
              <a:tr h="518843">
                <a:tc>
                  <a:txBody>
                    <a:bodyPr/>
                    <a:lstStyle/>
                    <a:p>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780643"/>
                  </a:ext>
                </a:extLst>
              </a:tr>
              <a:tr h="582563">
                <a:tc>
                  <a:txBody>
                    <a:bodyPr/>
                    <a:lstStyle/>
                    <a:p>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234421"/>
                  </a:ext>
                </a:extLst>
              </a:tr>
              <a:tr h="540093">
                <a:tc>
                  <a:txBody>
                    <a:bodyPr/>
                    <a:lstStyle/>
                    <a:p>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5521639"/>
                  </a:ext>
                </a:extLst>
              </a:tr>
              <a:tr h="548146">
                <a:tc>
                  <a:txBody>
                    <a:bodyPr/>
                    <a:lstStyle/>
                    <a:p>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7952088"/>
                  </a:ext>
                </a:extLst>
              </a:tr>
              <a:tr h="325368">
                <a:tc>
                  <a:txBody>
                    <a:bodyPr/>
                    <a:lstStyle/>
                    <a:p>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622556"/>
                  </a:ext>
                </a:extLst>
              </a:tr>
            </a:tbl>
          </a:graphicData>
        </a:graphic>
      </p:graphicFrame>
      <p:graphicFrame>
        <p:nvGraphicFramePr>
          <p:cNvPr id="14" name="Object 13">
            <a:extLst>
              <a:ext uri="{FF2B5EF4-FFF2-40B4-BE49-F238E27FC236}">
                <a16:creationId xmlns:a16="http://schemas.microsoft.com/office/drawing/2014/main" id="{69873659-5795-4968-AAA0-D8892C12398A}"/>
              </a:ext>
            </a:extLst>
          </p:cNvPr>
          <p:cNvGraphicFramePr>
            <a:graphicFrameLocks noChangeAspect="1"/>
          </p:cNvGraphicFramePr>
          <p:nvPr>
            <p:extLst>
              <p:ext uri="{D42A27DB-BD31-4B8C-83A1-F6EECF244321}">
                <p14:modId xmlns:p14="http://schemas.microsoft.com/office/powerpoint/2010/main" val="458555745"/>
              </p:ext>
            </p:extLst>
          </p:nvPr>
        </p:nvGraphicFramePr>
        <p:xfrm>
          <a:off x="509270" y="3531870"/>
          <a:ext cx="774700" cy="190500"/>
        </p:xfrm>
        <a:graphic>
          <a:graphicData uri="http://schemas.openxmlformats.org/presentationml/2006/ole">
            <mc:AlternateContent xmlns:mc="http://schemas.openxmlformats.org/markup-compatibility/2006">
              <mc:Choice xmlns:v="urn:schemas-microsoft-com:vml" Requires="v">
                <p:oleObj name="Equation" r:id="rId2" imgW="774360" imgH="190440" progId="Equation.DSMT4">
                  <p:embed/>
                </p:oleObj>
              </mc:Choice>
              <mc:Fallback>
                <p:oleObj name="Equation" r:id="rId2" imgW="774360" imgH="190440" progId="Equation.DSMT4">
                  <p:embed/>
                  <p:pic>
                    <p:nvPicPr>
                      <p:cNvPr id="7" name="Object 6">
                        <a:extLst>
                          <a:ext uri="{FF2B5EF4-FFF2-40B4-BE49-F238E27FC236}">
                            <a16:creationId xmlns:a16="http://schemas.microsoft.com/office/drawing/2014/main" id="{8956D9C1-2784-4C55-B452-31074FA56722}"/>
                          </a:ext>
                        </a:extLst>
                      </p:cNvPr>
                      <p:cNvPicPr/>
                      <p:nvPr/>
                    </p:nvPicPr>
                    <p:blipFill>
                      <a:blip r:embed="rId3"/>
                      <a:stretch>
                        <a:fillRect/>
                      </a:stretch>
                    </p:blipFill>
                    <p:spPr>
                      <a:xfrm>
                        <a:off x="509270" y="3531870"/>
                        <a:ext cx="774700" cy="19050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6FF02A0-BAF6-4003-8486-9DEEDDE468D6}"/>
              </a:ext>
            </a:extLst>
          </p:cNvPr>
          <p:cNvGraphicFramePr>
            <a:graphicFrameLocks noChangeAspect="1"/>
          </p:cNvGraphicFramePr>
          <p:nvPr>
            <p:extLst>
              <p:ext uri="{D42A27DB-BD31-4B8C-83A1-F6EECF244321}">
                <p14:modId xmlns:p14="http://schemas.microsoft.com/office/powerpoint/2010/main" val="2426715496"/>
              </p:ext>
            </p:extLst>
          </p:nvPr>
        </p:nvGraphicFramePr>
        <p:xfrm>
          <a:off x="520700" y="3733800"/>
          <a:ext cx="774700" cy="190500"/>
        </p:xfrm>
        <a:graphic>
          <a:graphicData uri="http://schemas.openxmlformats.org/presentationml/2006/ole">
            <mc:AlternateContent xmlns:mc="http://schemas.openxmlformats.org/markup-compatibility/2006">
              <mc:Choice xmlns:v="urn:schemas-microsoft-com:vml" Requires="v">
                <p:oleObj name="Equation" r:id="rId4" imgW="774360" imgH="190440" progId="Equation.DSMT4">
                  <p:embed/>
                </p:oleObj>
              </mc:Choice>
              <mc:Fallback>
                <p:oleObj name="Equation" r:id="rId4" imgW="774360" imgH="190440" progId="Equation.DSMT4">
                  <p:embed/>
                  <p:pic>
                    <p:nvPicPr>
                      <p:cNvPr id="14" name="Object 13">
                        <a:extLst>
                          <a:ext uri="{FF2B5EF4-FFF2-40B4-BE49-F238E27FC236}">
                            <a16:creationId xmlns:a16="http://schemas.microsoft.com/office/drawing/2014/main" id="{69873659-5795-4968-AAA0-D8892C12398A}"/>
                          </a:ext>
                        </a:extLst>
                      </p:cNvPr>
                      <p:cNvPicPr/>
                      <p:nvPr/>
                    </p:nvPicPr>
                    <p:blipFill>
                      <a:blip r:embed="rId5"/>
                      <a:stretch>
                        <a:fillRect/>
                      </a:stretch>
                    </p:blipFill>
                    <p:spPr>
                      <a:xfrm>
                        <a:off x="520700" y="3733800"/>
                        <a:ext cx="774700" cy="190500"/>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DBBB801F-0268-488A-B1AC-0160FFB6F14C}"/>
              </a:ext>
            </a:extLst>
          </p:cNvPr>
          <p:cNvGraphicFramePr>
            <a:graphicFrameLocks noChangeAspect="1"/>
          </p:cNvGraphicFramePr>
          <p:nvPr>
            <p:extLst>
              <p:ext uri="{D42A27DB-BD31-4B8C-83A1-F6EECF244321}">
                <p14:modId xmlns:p14="http://schemas.microsoft.com/office/powerpoint/2010/main" val="4125615274"/>
              </p:ext>
            </p:extLst>
          </p:nvPr>
        </p:nvGraphicFramePr>
        <p:xfrm>
          <a:off x="2068830" y="3581400"/>
          <a:ext cx="266700" cy="190500"/>
        </p:xfrm>
        <a:graphic>
          <a:graphicData uri="http://schemas.openxmlformats.org/presentationml/2006/ole">
            <mc:AlternateContent xmlns:mc="http://schemas.openxmlformats.org/markup-compatibility/2006">
              <mc:Choice xmlns:v="urn:schemas-microsoft-com:vml" Requires="v">
                <p:oleObj name="Equation" r:id="rId6" imgW="266400" imgH="190440" progId="Equation.DSMT4">
                  <p:embed/>
                </p:oleObj>
              </mc:Choice>
              <mc:Fallback>
                <p:oleObj name="Equation" r:id="rId6" imgW="266400" imgH="190440" progId="Equation.DSMT4">
                  <p:embed/>
                  <p:pic>
                    <p:nvPicPr>
                      <p:cNvPr id="15" name="Object 14">
                        <a:extLst>
                          <a:ext uri="{FF2B5EF4-FFF2-40B4-BE49-F238E27FC236}">
                            <a16:creationId xmlns:a16="http://schemas.microsoft.com/office/drawing/2014/main" id="{B6FF02A0-BAF6-4003-8486-9DEEDDE468D6}"/>
                          </a:ext>
                        </a:extLst>
                      </p:cNvPr>
                      <p:cNvPicPr/>
                      <p:nvPr/>
                    </p:nvPicPr>
                    <p:blipFill>
                      <a:blip r:embed="rId7"/>
                      <a:stretch>
                        <a:fillRect/>
                      </a:stretch>
                    </p:blipFill>
                    <p:spPr>
                      <a:xfrm>
                        <a:off x="2068830" y="3581400"/>
                        <a:ext cx="266700" cy="19050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61D74914-E628-4959-8DD9-5CE7805AD7E3}"/>
              </a:ext>
            </a:extLst>
          </p:cNvPr>
          <p:cNvGraphicFramePr>
            <a:graphicFrameLocks noChangeAspect="1"/>
          </p:cNvGraphicFramePr>
          <p:nvPr>
            <p:extLst>
              <p:ext uri="{D42A27DB-BD31-4B8C-83A1-F6EECF244321}">
                <p14:modId xmlns:p14="http://schemas.microsoft.com/office/powerpoint/2010/main" val="868993991"/>
              </p:ext>
            </p:extLst>
          </p:nvPr>
        </p:nvGraphicFramePr>
        <p:xfrm>
          <a:off x="3036570" y="3592830"/>
          <a:ext cx="228600" cy="228600"/>
        </p:xfrm>
        <a:graphic>
          <a:graphicData uri="http://schemas.openxmlformats.org/presentationml/2006/ole">
            <mc:AlternateContent xmlns:mc="http://schemas.openxmlformats.org/markup-compatibility/2006">
              <mc:Choice xmlns:v="urn:schemas-microsoft-com:vml" Requires="v">
                <p:oleObj name="Equation" r:id="rId8" imgW="228600" imgH="228600" progId="Equation.DSMT4">
                  <p:embed/>
                </p:oleObj>
              </mc:Choice>
              <mc:Fallback>
                <p:oleObj name="Equation" r:id="rId8" imgW="228600" imgH="228600" progId="Equation.DSMT4">
                  <p:embed/>
                  <p:pic>
                    <p:nvPicPr>
                      <p:cNvPr id="16" name="Object 15">
                        <a:extLst>
                          <a:ext uri="{FF2B5EF4-FFF2-40B4-BE49-F238E27FC236}">
                            <a16:creationId xmlns:a16="http://schemas.microsoft.com/office/drawing/2014/main" id="{DBBB801F-0268-488A-B1AC-0160FFB6F14C}"/>
                          </a:ext>
                        </a:extLst>
                      </p:cNvPr>
                      <p:cNvPicPr/>
                      <p:nvPr/>
                    </p:nvPicPr>
                    <p:blipFill>
                      <a:blip r:embed="rId9"/>
                      <a:stretch>
                        <a:fillRect/>
                      </a:stretch>
                    </p:blipFill>
                    <p:spPr>
                      <a:xfrm>
                        <a:off x="3036570" y="3592830"/>
                        <a:ext cx="228600" cy="228600"/>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45BB571C-679F-4918-B90B-5D19596EC014}"/>
              </a:ext>
            </a:extLst>
          </p:cNvPr>
          <p:cNvGraphicFramePr>
            <a:graphicFrameLocks noChangeAspect="1"/>
          </p:cNvGraphicFramePr>
          <p:nvPr>
            <p:extLst>
              <p:ext uri="{D42A27DB-BD31-4B8C-83A1-F6EECF244321}">
                <p14:modId xmlns:p14="http://schemas.microsoft.com/office/powerpoint/2010/main" val="2201656758"/>
              </p:ext>
            </p:extLst>
          </p:nvPr>
        </p:nvGraphicFramePr>
        <p:xfrm>
          <a:off x="4454525" y="3592513"/>
          <a:ext cx="317500" cy="190500"/>
        </p:xfrm>
        <a:graphic>
          <a:graphicData uri="http://schemas.openxmlformats.org/presentationml/2006/ole">
            <mc:AlternateContent xmlns:mc="http://schemas.openxmlformats.org/markup-compatibility/2006">
              <mc:Choice xmlns:v="urn:schemas-microsoft-com:vml" Requires="v">
                <p:oleObj name="Equation" r:id="rId10" imgW="317160" imgH="190440" progId="Equation.DSMT4">
                  <p:embed/>
                </p:oleObj>
              </mc:Choice>
              <mc:Fallback>
                <p:oleObj name="Equation" r:id="rId10" imgW="317160" imgH="190440" progId="Equation.DSMT4">
                  <p:embed/>
                  <p:pic>
                    <p:nvPicPr>
                      <p:cNvPr id="16" name="Object 15">
                        <a:extLst>
                          <a:ext uri="{FF2B5EF4-FFF2-40B4-BE49-F238E27FC236}">
                            <a16:creationId xmlns:a16="http://schemas.microsoft.com/office/drawing/2014/main" id="{DBBB801F-0268-488A-B1AC-0160FFB6F14C}"/>
                          </a:ext>
                        </a:extLst>
                      </p:cNvPr>
                      <p:cNvPicPr/>
                      <p:nvPr/>
                    </p:nvPicPr>
                    <p:blipFill>
                      <a:blip r:embed="rId11"/>
                      <a:stretch>
                        <a:fillRect/>
                      </a:stretch>
                    </p:blipFill>
                    <p:spPr>
                      <a:xfrm>
                        <a:off x="4454525" y="3592513"/>
                        <a:ext cx="317500" cy="190500"/>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82327C52-2B29-4CF7-BF11-DCB7C1BECC6E}"/>
              </a:ext>
            </a:extLst>
          </p:cNvPr>
          <p:cNvGraphicFramePr>
            <a:graphicFrameLocks noChangeAspect="1"/>
          </p:cNvGraphicFramePr>
          <p:nvPr>
            <p:extLst>
              <p:ext uri="{D42A27DB-BD31-4B8C-83A1-F6EECF244321}">
                <p14:modId xmlns:p14="http://schemas.microsoft.com/office/powerpoint/2010/main" val="545880104"/>
              </p:ext>
            </p:extLst>
          </p:nvPr>
        </p:nvGraphicFramePr>
        <p:xfrm>
          <a:off x="6170286" y="3607263"/>
          <a:ext cx="194329" cy="181374"/>
        </p:xfrm>
        <a:graphic>
          <a:graphicData uri="http://schemas.openxmlformats.org/presentationml/2006/ole">
            <mc:AlternateContent xmlns:mc="http://schemas.openxmlformats.org/markup-compatibility/2006">
              <mc:Choice xmlns:v="urn:schemas-microsoft-com:vml" Requires="v">
                <p:oleObj name="Equation" r:id="rId12" imgW="190440" imgH="177480" progId="Equation.DSMT4">
                  <p:embed/>
                </p:oleObj>
              </mc:Choice>
              <mc:Fallback>
                <p:oleObj name="Equation" r:id="rId12" imgW="190440" imgH="177480" progId="Equation.DSMT4">
                  <p:embed/>
                  <p:pic>
                    <p:nvPicPr>
                      <p:cNvPr id="18" name="Object 17">
                        <a:extLst>
                          <a:ext uri="{FF2B5EF4-FFF2-40B4-BE49-F238E27FC236}">
                            <a16:creationId xmlns:a16="http://schemas.microsoft.com/office/drawing/2014/main" id="{45BB571C-679F-4918-B90B-5D19596EC014}"/>
                          </a:ext>
                        </a:extLst>
                      </p:cNvPr>
                      <p:cNvPicPr/>
                      <p:nvPr/>
                    </p:nvPicPr>
                    <p:blipFill>
                      <a:blip r:embed="rId13"/>
                      <a:stretch>
                        <a:fillRect/>
                      </a:stretch>
                    </p:blipFill>
                    <p:spPr>
                      <a:xfrm>
                        <a:off x="6170286" y="3607263"/>
                        <a:ext cx="194329" cy="181374"/>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AB0630F4-7864-4315-BD7F-3EC4DDA4CBA4}"/>
              </a:ext>
            </a:extLst>
          </p:cNvPr>
          <p:cNvGraphicFramePr>
            <a:graphicFrameLocks noChangeAspect="1"/>
          </p:cNvGraphicFramePr>
          <p:nvPr>
            <p:extLst>
              <p:ext uri="{D42A27DB-BD31-4B8C-83A1-F6EECF244321}">
                <p14:modId xmlns:p14="http://schemas.microsoft.com/office/powerpoint/2010/main" val="3856612286"/>
              </p:ext>
            </p:extLst>
          </p:nvPr>
        </p:nvGraphicFramePr>
        <p:xfrm>
          <a:off x="7545070" y="3558250"/>
          <a:ext cx="684530" cy="251459"/>
        </p:xfrm>
        <a:graphic>
          <a:graphicData uri="http://schemas.openxmlformats.org/presentationml/2006/ole">
            <mc:AlternateContent xmlns:mc="http://schemas.openxmlformats.org/markup-compatibility/2006">
              <mc:Choice xmlns:v="urn:schemas-microsoft-com:vml" Requires="v">
                <p:oleObj name="Equation" r:id="rId14" imgW="622080" imgH="228600" progId="Equation.DSMT4">
                  <p:embed/>
                </p:oleObj>
              </mc:Choice>
              <mc:Fallback>
                <p:oleObj name="Equation" r:id="rId14" imgW="622080" imgH="228600" progId="Equation.DSMT4">
                  <p:embed/>
                  <p:pic>
                    <p:nvPicPr>
                      <p:cNvPr id="19" name="Object 18">
                        <a:extLst>
                          <a:ext uri="{FF2B5EF4-FFF2-40B4-BE49-F238E27FC236}">
                            <a16:creationId xmlns:a16="http://schemas.microsoft.com/office/drawing/2014/main" id="{82327C52-2B29-4CF7-BF11-DCB7C1BECC6E}"/>
                          </a:ext>
                        </a:extLst>
                      </p:cNvPr>
                      <p:cNvPicPr/>
                      <p:nvPr/>
                    </p:nvPicPr>
                    <p:blipFill>
                      <a:blip r:embed="rId15"/>
                      <a:stretch>
                        <a:fillRect/>
                      </a:stretch>
                    </p:blipFill>
                    <p:spPr>
                      <a:xfrm>
                        <a:off x="7545070" y="3558250"/>
                        <a:ext cx="684530" cy="251459"/>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C0C8CADD-0CFA-40F2-AD7B-42CFDB1CDAB6}"/>
              </a:ext>
            </a:extLst>
          </p:cNvPr>
          <p:cNvGraphicFramePr>
            <a:graphicFrameLocks noChangeAspect="1"/>
          </p:cNvGraphicFramePr>
          <p:nvPr>
            <p:extLst>
              <p:ext uri="{D42A27DB-BD31-4B8C-83A1-F6EECF244321}">
                <p14:modId xmlns:p14="http://schemas.microsoft.com/office/powerpoint/2010/main" val="1381644559"/>
              </p:ext>
            </p:extLst>
          </p:nvPr>
        </p:nvGraphicFramePr>
        <p:xfrm>
          <a:off x="510540" y="4050030"/>
          <a:ext cx="457200" cy="190500"/>
        </p:xfrm>
        <a:graphic>
          <a:graphicData uri="http://schemas.openxmlformats.org/presentationml/2006/ole">
            <mc:AlternateContent xmlns:mc="http://schemas.openxmlformats.org/markup-compatibility/2006">
              <mc:Choice xmlns:v="urn:schemas-microsoft-com:vml" Requires="v">
                <p:oleObj name="Equation" r:id="rId16" imgW="457200" imgH="190440" progId="Equation.DSMT4">
                  <p:embed/>
                </p:oleObj>
              </mc:Choice>
              <mc:Fallback>
                <p:oleObj name="Equation" r:id="rId16" imgW="457200" imgH="190440" progId="Equation.DSMT4">
                  <p:embed/>
                  <p:pic>
                    <p:nvPicPr>
                      <p:cNvPr id="7" name="Object 6">
                        <a:extLst>
                          <a:ext uri="{FF2B5EF4-FFF2-40B4-BE49-F238E27FC236}">
                            <a16:creationId xmlns:a16="http://schemas.microsoft.com/office/drawing/2014/main" id="{8956D9C1-2784-4C55-B452-31074FA56722}"/>
                          </a:ext>
                        </a:extLst>
                      </p:cNvPr>
                      <p:cNvPicPr/>
                      <p:nvPr/>
                    </p:nvPicPr>
                    <p:blipFill>
                      <a:blip r:embed="rId17"/>
                      <a:stretch>
                        <a:fillRect/>
                      </a:stretch>
                    </p:blipFill>
                    <p:spPr>
                      <a:xfrm>
                        <a:off x="510540" y="4050030"/>
                        <a:ext cx="457200" cy="190500"/>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A9A7CA58-80DB-49CB-A4A9-095B6123AEDD}"/>
              </a:ext>
            </a:extLst>
          </p:cNvPr>
          <p:cNvGraphicFramePr>
            <a:graphicFrameLocks noChangeAspect="1"/>
          </p:cNvGraphicFramePr>
          <p:nvPr>
            <p:extLst>
              <p:ext uri="{D42A27DB-BD31-4B8C-83A1-F6EECF244321}">
                <p14:modId xmlns:p14="http://schemas.microsoft.com/office/powerpoint/2010/main" val="1390375776"/>
              </p:ext>
            </p:extLst>
          </p:nvPr>
        </p:nvGraphicFramePr>
        <p:xfrm>
          <a:off x="1905000" y="4084900"/>
          <a:ext cx="342900" cy="190500"/>
        </p:xfrm>
        <a:graphic>
          <a:graphicData uri="http://schemas.openxmlformats.org/presentationml/2006/ole">
            <mc:AlternateContent xmlns:mc="http://schemas.openxmlformats.org/markup-compatibility/2006">
              <mc:Choice xmlns:v="urn:schemas-microsoft-com:vml" Requires="v">
                <p:oleObj name="Equation" r:id="rId18" imgW="342720" imgH="190440" progId="Equation.DSMT4">
                  <p:embed/>
                </p:oleObj>
              </mc:Choice>
              <mc:Fallback>
                <p:oleObj name="Equation" r:id="rId18" imgW="342720" imgH="190440" progId="Equation.DSMT4">
                  <p:embed/>
                  <p:pic>
                    <p:nvPicPr>
                      <p:cNvPr id="24" name="Object 23">
                        <a:extLst>
                          <a:ext uri="{FF2B5EF4-FFF2-40B4-BE49-F238E27FC236}">
                            <a16:creationId xmlns:a16="http://schemas.microsoft.com/office/drawing/2014/main" id="{57A38D14-D6F3-4E1C-B7E5-FFADCAA95604}"/>
                          </a:ext>
                        </a:extLst>
                      </p:cNvPr>
                      <p:cNvPicPr/>
                      <p:nvPr/>
                    </p:nvPicPr>
                    <p:blipFill>
                      <a:blip r:embed="rId19"/>
                      <a:stretch>
                        <a:fillRect/>
                      </a:stretch>
                    </p:blipFill>
                    <p:spPr>
                      <a:xfrm>
                        <a:off x="1905000" y="4084900"/>
                        <a:ext cx="342900" cy="19050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08F4EB99-DB36-47B7-A82B-12FC5EACB62B}"/>
              </a:ext>
            </a:extLst>
          </p:cNvPr>
          <p:cNvGraphicFramePr>
            <a:graphicFrameLocks noChangeAspect="1"/>
          </p:cNvGraphicFramePr>
          <p:nvPr>
            <p:extLst>
              <p:ext uri="{D42A27DB-BD31-4B8C-83A1-F6EECF244321}">
                <p14:modId xmlns:p14="http://schemas.microsoft.com/office/powerpoint/2010/main" val="3885551524"/>
              </p:ext>
            </p:extLst>
          </p:nvPr>
        </p:nvGraphicFramePr>
        <p:xfrm>
          <a:off x="2590800" y="4089400"/>
          <a:ext cx="342900" cy="177800"/>
        </p:xfrm>
        <a:graphic>
          <a:graphicData uri="http://schemas.openxmlformats.org/presentationml/2006/ole">
            <mc:AlternateContent xmlns:mc="http://schemas.openxmlformats.org/markup-compatibility/2006">
              <mc:Choice xmlns:v="urn:schemas-microsoft-com:vml" Requires="v">
                <p:oleObj name="Equation" r:id="rId20" imgW="342720" imgH="177480" progId="Equation.DSMT4">
                  <p:embed/>
                </p:oleObj>
              </mc:Choice>
              <mc:Fallback>
                <p:oleObj name="Equation" r:id="rId20" imgW="342720" imgH="177480" progId="Equation.DSMT4">
                  <p:embed/>
                  <p:pic>
                    <p:nvPicPr>
                      <p:cNvPr id="28" name="Object 27">
                        <a:extLst>
                          <a:ext uri="{FF2B5EF4-FFF2-40B4-BE49-F238E27FC236}">
                            <a16:creationId xmlns:a16="http://schemas.microsoft.com/office/drawing/2014/main" id="{9F369E48-6026-4C55-943B-4145D21A3D37}"/>
                          </a:ext>
                        </a:extLst>
                      </p:cNvPr>
                      <p:cNvPicPr/>
                      <p:nvPr/>
                    </p:nvPicPr>
                    <p:blipFill>
                      <a:blip r:embed="rId21"/>
                      <a:stretch>
                        <a:fillRect/>
                      </a:stretch>
                    </p:blipFill>
                    <p:spPr>
                      <a:xfrm>
                        <a:off x="2590800" y="4089400"/>
                        <a:ext cx="342900" cy="1778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956D9C1-2784-4C55-B452-31074FA56722}"/>
              </a:ext>
            </a:extLst>
          </p:cNvPr>
          <p:cNvGraphicFramePr>
            <a:graphicFrameLocks noChangeAspect="1"/>
          </p:cNvGraphicFramePr>
          <p:nvPr>
            <p:extLst>
              <p:ext uri="{D42A27DB-BD31-4B8C-83A1-F6EECF244321}">
                <p14:modId xmlns:p14="http://schemas.microsoft.com/office/powerpoint/2010/main" val="3985059553"/>
              </p:ext>
            </p:extLst>
          </p:nvPr>
        </p:nvGraphicFramePr>
        <p:xfrm>
          <a:off x="3867150" y="4021138"/>
          <a:ext cx="901700" cy="444500"/>
        </p:xfrm>
        <a:graphic>
          <a:graphicData uri="http://schemas.openxmlformats.org/presentationml/2006/ole">
            <mc:AlternateContent xmlns:mc="http://schemas.openxmlformats.org/markup-compatibility/2006">
              <mc:Choice xmlns:v="urn:schemas-microsoft-com:vml" Requires="v">
                <p:oleObj name="Equation" r:id="rId22" imgW="901440" imgH="444240" progId="Equation.DSMT4">
                  <p:embed/>
                </p:oleObj>
              </mc:Choice>
              <mc:Fallback>
                <p:oleObj name="Equation" r:id="rId22" imgW="901440" imgH="444240" progId="Equation.DSMT4">
                  <p:embed/>
                  <p:pic>
                    <p:nvPicPr>
                      <p:cNvPr id="0" name=""/>
                      <p:cNvPicPr/>
                      <p:nvPr/>
                    </p:nvPicPr>
                    <p:blipFill>
                      <a:blip r:embed="rId23"/>
                      <a:stretch>
                        <a:fillRect/>
                      </a:stretch>
                    </p:blipFill>
                    <p:spPr>
                      <a:xfrm>
                        <a:off x="3867150" y="4021138"/>
                        <a:ext cx="901700" cy="4445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E92ECB6-4EB7-495B-AA90-B5D3ACE0EA41}"/>
              </a:ext>
            </a:extLst>
          </p:cNvPr>
          <p:cNvGraphicFramePr>
            <a:graphicFrameLocks noChangeAspect="1"/>
          </p:cNvGraphicFramePr>
          <p:nvPr>
            <p:extLst>
              <p:ext uri="{D42A27DB-BD31-4B8C-83A1-F6EECF244321}">
                <p14:modId xmlns:p14="http://schemas.microsoft.com/office/powerpoint/2010/main" val="3443453451"/>
              </p:ext>
            </p:extLst>
          </p:nvPr>
        </p:nvGraphicFramePr>
        <p:xfrm>
          <a:off x="5656263" y="4008438"/>
          <a:ext cx="1117600" cy="457200"/>
        </p:xfrm>
        <a:graphic>
          <a:graphicData uri="http://schemas.openxmlformats.org/presentationml/2006/ole">
            <mc:AlternateContent xmlns:mc="http://schemas.openxmlformats.org/markup-compatibility/2006">
              <mc:Choice xmlns:v="urn:schemas-microsoft-com:vml" Requires="v">
                <p:oleObj name="Equation" r:id="rId24" imgW="1117440" imgH="457200" progId="Equation.DSMT4">
                  <p:embed/>
                </p:oleObj>
              </mc:Choice>
              <mc:Fallback>
                <p:oleObj name="Equation" r:id="rId24" imgW="1117440" imgH="457200" progId="Equation.DSMT4">
                  <p:embed/>
                  <p:pic>
                    <p:nvPicPr>
                      <p:cNvPr id="0" name=""/>
                      <p:cNvPicPr/>
                      <p:nvPr/>
                    </p:nvPicPr>
                    <p:blipFill>
                      <a:blip r:embed="rId25"/>
                      <a:stretch>
                        <a:fillRect/>
                      </a:stretch>
                    </p:blipFill>
                    <p:spPr>
                      <a:xfrm>
                        <a:off x="5656263" y="4008438"/>
                        <a:ext cx="1117600" cy="4572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BE59737D-8675-444C-B63B-912FC24D64CF}"/>
              </a:ext>
            </a:extLst>
          </p:cNvPr>
          <p:cNvGraphicFramePr>
            <a:graphicFrameLocks noChangeAspect="1"/>
          </p:cNvGraphicFramePr>
          <p:nvPr>
            <p:extLst>
              <p:ext uri="{D42A27DB-BD31-4B8C-83A1-F6EECF244321}">
                <p14:modId xmlns:p14="http://schemas.microsoft.com/office/powerpoint/2010/main" val="3017389982"/>
              </p:ext>
            </p:extLst>
          </p:nvPr>
        </p:nvGraphicFramePr>
        <p:xfrm>
          <a:off x="7207250" y="4044950"/>
          <a:ext cx="1435100" cy="495300"/>
        </p:xfrm>
        <a:graphic>
          <a:graphicData uri="http://schemas.openxmlformats.org/presentationml/2006/ole">
            <mc:AlternateContent xmlns:mc="http://schemas.openxmlformats.org/markup-compatibility/2006">
              <mc:Choice xmlns:v="urn:schemas-microsoft-com:vml" Requires="v">
                <p:oleObj name="Equation" r:id="rId26" imgW="1434960" imgH="495000" progId="Equation.DSMT4">
                  <p:embed/>
                </p:oleObj>
              </mc:Choice>
              <mc:Fallback>
                <p:oleObj name="Equation" r:id="rId26" imgW="1434960" imgH="495000" progId="Equation.DSMT4">
                  <p:embed/>
                  <p:pic>
                    <p:nvPicPr>
                      <p:cNvPr id="0" name=""/>
                      <p:cNvPicPr/>
                      <p:nvPr/>
                    </p:nvPicPr>
                    <p:blipFill>
                      <a:blip r:embed="rId27"/>
                      <a:stretch>
                        <a:fillRect/>
                      </a:stretch>
                    </p:blipFill>
                    <p:spPr>
                      <a:xfrm>
                        <a:off x="7207250" y="4044950"/>
                        <a:ext cx="1435100" cy="495300"/>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E7314EE8-A735-4282-ABE8-2D61CBCCAF67}"/>
              </a:ext>
            </a:extLst>
          </p:cNvPr>
          <p:cNvGraphicFramePr>
            <a:graphicFrameLocks noChangeAspect="1"/>
          </p:cNvGraphicFramePr>
          <p:nvPr>
            <p:extLst>
              <p:ext uri="{D42A27DB-BD31-4B8C-83A1-F6EECF244321}">
                <p14:modId xmlns:p14="http://schemas.microsoft.com/office/powerpoint/2010/main" val="2659877967"/>
              </p:ext>
            </p:extLst>
          </p:nvPr>
        </p:nvGraphicFramePr>
        <p:xfrm>
          <a:off x="510540" y="4648200"/>
          <a:ext cx="685800" cy="190500"/>
        </p:xfrm>
        <a:graphic>
          <a:graphicData uri="http://schemas.openxmlformats.org/presentationml/2006/ole">
            <mc:AlternateContent xmlns:mc="http://schemas.openxmlformats.org/markup-compatibility/2006">
              <mc:Choice xmlns:v="urn:schemas-microsoft-com:vml" Requires="v">
                <p:oleObj name="Equation" r:id="rId28" imgW="685800" imgH="190440" progId="Equation.DSMT4">
                  <p:embed/>
                </p:oleObj>
              </mc:Choice>
              <mc:Fallback>
                <p:oleObj name="Equation" r:id="rId28" imgW="685800" imgH="190440" progId="Equation.DSMT4">
                  <p:embed/>
                  <p:pic>
                    <p:nvPicPr>
                      <p:cNvPr id="21" name="Object 20">
                        <a:extLst>
                          <a:ext uri="{FF2B5EF4-FFF2-40B4-BE49-F238E27FC236}">
                            <a16:creationId xmlns:a16="http://schemas.microsoft.com/office/drawing/2014/main" id="{C0C8CADD-0CFA-40F2-AD7B-42CFDB1CDAB6}"/>
                          </a:ext>
                        </a:extLst>
                      </p:cNvPr>
                      <p:cNvPicPr/>
                      <p:nvPr/>
                    </p:nvPicPr>
                    <p:blipFill>
                      <a:blip r:embed="rId29"/>
                      <a:stretch>
                        <a:fillRect/>
                      </a:stretch>
                    </p:blipFill>
                    <p:spPr>
                      <a:xfrm>
                        <a:off x="510540" y="4648200"/>
                        <a:ext cx="685800" cy="190500"/>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13468F30-09C8-415E-A593-BC9021C58ED5}"/>
              </a:ext>
            </a:extLst>
          </p:cNvPr>
          <p:cNvGraphicFramePr>
            <a:graphicFrameLocks noChangeAspect="1"/>
          </p:cNvGraphicFramePr>
          <p:nvPr>
            <p:extLst>
              <p:ext uri="{D42A27DB-BD31-4B8C-83A1-F6EECF244321}">
                <p14:modId xmlns:p14="http://schemas.microsoft.com/office/powerpoint/2010/main" val="590764248"/>
              </p:ext>
            </p:extLst>
          </p:nvPr>
        </p:nvGraphicFramePr>
        <p:xfrm>
          <a:off x="1911350" y="4648200"/>
          <a:ext cx="330200" cy="190500"/>
        </p:xfrm>
        <a:graphic>
          <a:graphicData uri="http://schemas.openxmlformats.org/presentationml/2006/ole">
            <mc:AlternateContent xmlns:mc="http://schemas.openxmlformats.org/markup-compatibility/2006">
              <mc:Choice xmlns:v="urn:schemas-microsoft-com:vml" Requires="v">
                <p:oleObj name="Equation" r:id="rId30" imgW="330120" imgH="190440" progId="Equation.DSMT4">
                  <p:embed/>
                </p:oleObj>
              </mc:Choice>
              <mc:Fallback>
                <p:oleObj name="Equation" r:id="rId30" imgW="330120" imgH="190440" progId="Equation.DSMT4">
                  <p:embed/>
                  <p:pic>
                    <p:nvPicPr>
                      <p:cNvPr id="25" name="Object 24">
                        <a:extLst>
                          <a:ext uri="{FF2B5EF4-FFF2-40B4-BE49-F238E27FC236}">
                            <a16:creationId xmlns:a16="http://schemas.microsoft.com/office/drawing/2014/main" id="{A9A7CA58-80DB-49CB-A4A9-095B6123AEDD}"/>
                          </a:ext>
                        </a:extLst>
                      </p:cNvPr>
                      <p:cNvPicPr/>
                      <p:nvPr/>
                    </p:nvPicPr>
                    <p:blipFill>
                      <a:blip r:embed="rId31"/>
                      <a:stretch>
                        <a:fillRect/>
                      </a:stretch>
                    </p:blipFill>
                    <p:spPr>
                      <a:xfrm>
                        <a:off x="1911350" y="4648200"/>
                        <a:ext cx="330200" cy="190500"/>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0E3FA229-8589-4A9B-B2C2-E3988EB00989}"/>
              </a:ext>
            </a:extLst>
          </p:cNvPr>
          <p:cNvGraphicFramePr>
            <a:graphicFrameLocks noChangeAspect="1"/>
          </p:cNvGraphicFramePr>
          <p:nvPr>
            <p:extLst>
              <p:ext uri="{D42A27DB-BD31-4B8C-83A1-F6EECF244321}">
                <p14:modId xmlns:p14="http://schemas.microsoft.com/office/powerpoint/2010/main" val="1033893983"/>
              </p:ext>
            </p:extLst>
          </p:nvPr>
        </p:nvGraphicFramePr>
        <p:xfrm>
          <a:off x="2590800" y="4692650"/>
          <a:ext cx="342900" cy="190500"/>
        </p:xfrm>
        <a:graphic>
          <a:graphicData uri="http://schemas.openxmlformats.org/presentationml/2006/ole">
            <mc:AlternateContent xmlns:mc="http://schemas.openxmlformats.org/markup-compatibility/2006">
              <mc:Choice xmlns:v="urn:schemas-microsoft-com:vml" Requires="v">
                <p:oleObj name="Equation" r:id="rId32" imgW="342720" imgH="190440" progId="Equation.DSMT4">
                  <p:embed/>
                </p:oleObj>
              </mc:Choice>
              <mc:Fallback>
                <p:oleObj name="Equation" r:id="rId32" imgW="342720" imgH="190440" progId="Equation.DSMT4">
                  <p:embed/>
                  <p:pic>
                    <p:nvPicPr>
                      <p:cNvPr id="29" name="Object 28">
                        <a:extLst>
                          <a:ext uri="{FF2B5EF4-FFF2-40B4-BE49-F238E27FC236}">
                            <a16:creationId xmlns:a16="http://schemas.microsoft.com/office/drawing/2014/main" id="{08F4EB99-DB36-47B7-A82B-12FC5EACB62B}"/>
                          </a:ext>
                        </a:extLst>
                      </p:cNvPr>
                      <p:cNvPicPr/>
                      <p:nvPr/>
                    </p:nvPicPr>
                    <p:blipFill>
                      <a:blip r:embed="rId33"/>
                      <a:stretch>
                        <a:fillRect/>
                      </a:stretch>
                    </p:blipFill>
                    <p:spPr>
                      <a:xfrm>
                        <a:off x="2590800" y="4692650"/>
                        <a:ext cx="342900" cy="1905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C36CA5C5-610A-49EA-B8A9-1F0C13161D69}"/>
              </a:ext>
            </a:extLst>
          </p:cNvPr>
          <p:cNvGraphicFramePr>
            <a:graphicFrameLocks noChangeAspect="1"/>
          </p:cNvGraphicFramePr>
          <p:nvPr>
            <p:extLst>
              <p:ext uri="{D42A27DB-BD31-4B8C-83A1-F6EECF244321}">
                <p14:modId xmlns:p14="http://schemas.microsoft.com/office/powerpoint/2010/main" val="2324886069"/>
              </p:ext>
            </p:extLst>
          </p:nvPr>
        </p:nvGraphicFramePr>
        <p:xfrm>
          <a:off x="3844925" y="4616450"/>
          <a:ext cx="901700" cy="457200"/>
        </p:xfrm>
        <a:graphic>
          <a:graphicData uri="http://schemas.openxmlformats.org/presentationml/2006/ole">
            <mc:AlternateContent xmlns:mc="http://schemas.openxmlformats.org/markup-compatibility/2006">
              <mc:Choice xmlns:v="urn:schemas-microsoft-com:vml" Requires="v">
                <p:oleObj name="Equation" r:id="rId34" imgW="901440" imgH="457200" progId="Equation.DSMT4">
                  <p:embed/>
                </p:oleObj>
              </mc:Choice>
              <mc:Fallback>
                <p:oleObj name="Equation" r:id="rId34" imgW="901440" imgH="457200" progId="Equation.DSMT4">
                  <p:embed/>
                  <p:pic>
                    <p:nvPicPr>
                      <p:cNvPr id="0" name=""/>
                      <p:cNvPicPr/>
                      <p:nvPr/>
                    </p:nvPicPr>
                    <p:blipFill>
                      <a:blip r:embed="rId35"/>
                      <a:stretch>
                        <a:fillRect/>
                      </a:stretch>
                    </p:blipFill>
                    <p:spPr>
                      <a:xfrm>
                        <a:off x="3844925" y="4616450"/>
                        <a:ext cx="901700" cy="4572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C33963FC-1397-4E66-B76F-29AFBA29668F}"/>
              </a:ext>
            </a:extLst>
          </p:cNvPr>
          <p:cNvGraphicFramePr>
            <a:graphicFrameLocks noChangeAspect="1"/>
          </p:cNvGraphicFramePr>
          <p:nvPr>
            <p:extLst>
              <p:ext uri="{D42A27DB-BD31-4B8C-83A1-F6EECF244321}">
                <p14:modId xmlns:p14="http://schemas.microsoft.com/office/powerpoint/2010/main" val="4263652615"/>
              </p:ext>
            </p:extLst>
          </p:nvPr>
        </p:nvGraphicFramePr>
        <p:xfrm>
          <a:off x="5740400" y="4616450"/>
          <a:ext cx="1117600" cy="457200"/>
        </p:xfrm>
        <a:graphic>
          <a:graphicData uri="http://schemas.openxmlformats.org/presentationml/2006/ole">
            <mc:AlternateContent xmlns:mc="http://schemas.openxmlformats.org/markup-compatibility/2006">
              <mc:Choice xmlns:v="urn:schemas-microsoft-com:vml" Requires="v">
                <p:oleObj name="Equation" r:id="rId36" imgW="1117440" imgH="457200" progId="Equation.DSMT4">
                  <p:embed/>
                </p:oleObj>
              </mc:Choice>
              <mc:Fallback>
                <p:oleObj name="Equation" r:id="rId36" imgW="1117440" imgH="457200" progId="Equation.DSMT4">
                  <p:embed/>
                  <p:pic>
                    <p:nvPicPr>
                      <p:cNvPr id="0" name=""/>
                      <p:cNvPicPr/>
                      <p:nvPr/>
                    </p:nvPicPr>
                    <p:blipFill>
                      <a:blip r:embed="rId37"/>
                      <a:stretch>
                        <a:fillRect/>
                      </a:stretch>
                    </p:blipFill>
                    <p:spPr>
                      <a:xfrm>
                        <a:off x="5740400" y="4616450"/>
                        <a:ext cx="1117600" cy="457200"/>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56FAD80F-95E1-44AB-BD9D-1498AF485AFA}"/>
              </a:ext>
            </a:extLst>
          </p:cNvPr>
          <p:cNvGraphicFramePr>
            <a:graphicFrameLocks noChangeAspect="1"/>
          </p:cNvGraphicFramePr>
          <p:nvPr>
            <p:extLst>
              <p:ext uri="{D42A27DB-BD31-4B8C-83A1-F6EECF244321}">
                <p14:modId xmlns:p14="http://schemas.microsoft.com/office/powerpoint/2010/main" val="2473710705"/>
              </p:ext>
            </p:extLst>
          </p:nvPr>
        </p:nvGraphicFramePr>
        <p:xfrm>
          <a:off x="7177088" y="4578350"/>
          <a:ext cx="1435100" cy="495300"/>
        </p:xfrm>
        <a:graphic>
          <a:graphicData uri="http://schemas.openxmlformats.org/presentationml/2006/ole">
            <mc:AlternateContent xmlns:mc="http://schemas.openxmlformats.org/markup-compatibility/2006">
              <mc:Choice xmlns:v="urn:schemas-microsoft-com:vml" Requires="v">
                <p:oleObj name="Equation" r:id="rId38" imgW="1434960" imgH="495000" progId="Equation.DSMT4">
                  <p:embed/>
                </p:oleObj>
              </mc:Choice>
              <mc:Fallback>
                <p:oleObj name="Equation" r:id="rId38" imgW="1434960" imgH="495000" progId="Equation.DSMT4">
                  <p:embed/>
                  <p:pic>
                    <p:nvPicPr>
                      <p:cNvPr id="0" name=""/>
                      <p:cNvPicPr/>
                      <p:nvPr/>
                    </p:nvPicPr>
                    <p:blipFill>
                      <a:blip r:embed="rId39"/>
                      <a:stretch>
                        <a:fillRect/>
                      </a:stretch>
                    </p:blipFill>
                    <p:spPr>
                      <a:xfrm>
                        <a:off x="7177088" y="4578350"/>
                        <a:ext cx="1435100" cy="495300"/>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F89CCE6F-2FFE-4695-B0CB-0C5C5C8B0974}"/>
              </a:ext>
            </a:extLst>
          </p:cNvPr>
          <p:cNvGraphicFramePr>
            <a:graphicFrameLocks noChangeAspect="1"/>
          </p:cNvGraphicFramePr>
          <p:nvPr>
            <p:extLst>
              <p:ext uri="{D42A27DB-BD31-4B8C-83A1-F6EECF244321}">
                <p14:modId xmlns:p14="http://schemas.microsoft.com/office/powerpoint/2010/main" val="2060966608"/>
              </p:ext>
            </p:extLst>
          </p:nvPr>
        </p:nvGraphicFramePr>
        <p:xfrm>
          <a:off x="521970" y="5170170"/>
          <a:ext cx="431800" cy="190500"/>
        </p:xfrm>
        <a:graphic>
          <a:graphicData uri="http://schemas.openxmlformats.org/presentationml/2006/ole">
            <mc:AlternateContent xmlns:mc="http://schemas.openxmlformats.org/markup-compatibility/2006">
              <mc:Choice xmlns:v="urn:schemas-microsoft-com:vml" Requires="v">
                <p:oleObj name="Equation" r:id="rId40" imgW="431640" imgH="190440" progId="Equation.DSMT4">
                  <p:embed/>
                </p:oleObj>
              </mc:Choice>
              <mc:Fallback>
                <p:oleObj name="Equation" r:id="rId40" imgW="431640" imgH="190440" progId="Equation.DSMT4">
                  <p:embed/>
                  <p:pic>
                    <p:nvPicPr>
                      <p:cNvPr id="22" name="Object 21">
                        <a:extLst>
                          <a:ext uri="{FF2B5EF4-FFF2-40B4-BE49-F238E27FC236}">
                            <a16:creationId xmlns:a16="http://schemas.microsoft.com/office/drawing/2014/main" id="{E7314EE8-A735-4282-ABE8-2D61CBCCAF67}"/>
                          </a:ext>
                        </a:extLst>
                      </p:cNvPr>
                      <p:cNvPicPr/>
                      <p:nvPr/>
                    </p:nvPicPr>
                    <p:blipFill>
                      <a:blip r:embed="rId41"/>
                      <a:stretch>
                        <a:fillRect/>
                      </a:stretch>
                    </p:blipFill>
                    <p:spPr>
                      <a:xfrm>
                        <a:off x="521970" y="5170170"/>
                        <a:ext cx="431800" cy="190500"/>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C39D3053-B41F-429B-90AC-FEAC6963D496}"/>
              </a:ext>
            </a:extLst>
          </p:cNvPr>
          <p:cNvGraphicFramePr>
            <a:graphicFrameLocks noChangeAspect="1"/>
          </p:cNvGraphicFramePr>
          <p:nvPr>
            <p:extLst>
              <p:ext uri="{D42A27DB-BD31-4B8C-83A1-F6EECF244321}">
                <p14:modId xmlns:p14="http://schemas.microsoft.com/office/powerpoint/2010/main" val="2666897995"/>
              </p:ext>
            </p:extLst>
          </p:nvPr>
        </p:nvGraphicFramePr>
        <p:xfrm>
          <a:off x="1910225" y="5204750"/>
          <a:ext cx="342900" cy="190500"/>
        </p:xfrm>
        <a:graphic>
          <a:graphicData uri="http://schemas.openxmlformats.org/presentationml/2006/ole">
            <mc:AlternateContent xmlns:mc="http://schemas.openxmlformats.org/markup-compatibility/2006">
              <mc:Choice xmlns:v="urn:schemas-microsoft-com:vml" Requires="v">
                <p:oleObj name="Equation" r:id="rId42" imgW="342720" imgH="190440" progId="Equation.DSMT4">
                  <p:embed/>
                </p:oleObj>
              </mc:Choice>
              <mc:Fallback>
                <p:oleObj name="Equation" r:id="rId42" imgW="342720" imgH="190440" progId="Equation.DSMT4">
                  <p:embed/>
                  <p:pic>
                    <p:nvPicPr>
                      <p:cNvPr id="26" name="Object 25">
                        <a:extLst>
                          <a:ext uri="{FF2B5EF4-FFF2-40B4-BE49-F238E27FC236}">
                            <a16:creationId xmlns:a16="http://schemas.microsoft.com/office/drawing/2014/main" id="{13468F30-09C8-415E-A593-BC9021C58ED5}"/>
                          </a:ext>
                        </a:extLst>
                      </p:cNvPr>
                      <p:cNvPicPr/>
                      <p:nvPr/>
                    </p:nvPicPr>
                    <p:blipFill>
                      <a:blip r:embed="rId43"/>
                      <a:stretch>
                        <a:fillRect/>
                      </a:stretch>
                    </p:blipFill>
                    <p:spPr>
                      <a:xfrm>
                        <a:off x="1910225" y="5204750"/>
                        <a:ext cx="342900" cy="190500"/>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68067C58-5786-466D-98ED-969B24354524}"/>
              </a:ext>
            </a:extLst>
          </p:cNvPr>
          <p:cNvGraphicFramePr>
            <a:graphicFrameLocks noChangeAspect="1"/>
          </p:cNvGraphicFramePr>
          <p:nvPr>
            <p:extLst>
              <p:ext uri="{D42A27DB-BD31-4B8C-83A1-F6EECF244321}">
                <p14:modId xmlns:p14="http://schemas.microsoft.com/office/powerpoint/2010/main" val="2680771388"/>
              </p:ext>
            </p:extLst>
          </p:nvPr>
        </p:nvGraphicFramePr>
        <p:xfrm>
          <a:off x="2596750" y="5203625"/>
          <a:ext cx="901700" cy="241300"/>
        </p:xfrm>
        <a:graphic>
          <a:graphicData uri="http://schemas.openxmlformats.org/presentationml/2006/ole">
            <mc:AlternateContent xmlns:mc="http://schemas.openxmlformats.org/markup-compatibility/2006">
              <mc:Choice xmlns:v="urn:schemas-microsoft-com:vml" Requires="v">
                <p:oleObj name="Equation" r:id="rId44" imgW="901440" imgH="241200" progId="Equation.DSMT4">
                  <p:embed/>
                </p:oleObj>
              </mc:Choice>
              <mc:Fallback>
                <p:oleObj name="Equation" r:id="rId44" imgW="901440" imgH="241200" progId="Equation.DSMT4">
                  <p:embed/>
                  <p:pic>
                    <p:nvPicPr>
                      <p:cNvPr id="29" name="Object 28">
                        <a:extLst>
                          <a:ext uri="{FF2B5EF4-FFF2-40B4-BE49-F238E27FC236}">
                            <a16:creationId xmlns:a16="http://schemas.microsoft.com/office/drawing/2014/main" id="{08F4EB99-DB36-47B7-A82B-12FC5EACB62B}"/>
                          </a:ext>
                        </a:extLst>
                      </p:cNvPr>
                      <p:cNvPicPr/>
                      <p:nvPr/>
                    </p:nvPicPr>
                    <p:blipFill>
                      <a:blip r:embed="rId45"/>
                      <a:stretch>
                        <a:fillRect/>
                      </a:stretch>
                    </p:blipFill>
                    <p:spPr>
                      <a:xfrm>
                        <a:off x="2596750" y="5203625"/>
                        <a:ext cx="901700" cy="2413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C2B45C29-CAE9-451F-8228-33561DED6384}"/>
              </a:ext>
            </a:extLst>
          </p:cNvPr>
          <p:cNvGraphicFramePr>
            <a:graphicFrameLocks noChangeAspect="1"/>
          </p:cNvGraphicFramePr>
          <p:nvPr>
            <p:extLst>
              <p:ext uri="{D42A27DB-BD31-4B8C-83A1-F6EECF244321}">
                <p14:modId xmlns:p14="http://schemas.microsoft.com/office/powerpoint/2010/main" val="1175490163"/>
              </p:ext>
            </p:extLst>
          </p:nvPr>
        </p:nvGraphicFramePr>
        <p:xfrm>
          <a:off x="3870325" y="5129213"/>
          <a:ext cx="1485900" cy="495300"/>
        </p:xfrm>
        <a:graphic>
          <a:graphicData uri="http://schemas.openxmlformats.org/presentationml/2006/ole">
            <mc:AlternateContent xmlns:mc="http://schemas.openxmlformats.org/markup-compatibility/2006">
              <mc:Choice xmlns:v="urn:schemas-microsoft-com:vml" Requires="v">
                <p:oleObj name="Equation" r:id="rId46" imgW="1485720" imgH="495000" progId="Equation.DSMT4">
                  <p:embed/>
                </p:oleObj>
              </mc:Choice>
              <mc:Fallback>
                <p:oleObj name="Equation" r:id="rId46" imgW="1485720" imgH="495000" progId="Equation.DSMT4">
                  <p:embed/>
                  <p:pic>
                    <p:nvPicPr>
                      <p:cNvPr id="0" name=""/>
                      <p:cNvPicPr/>
                      <p:nvPr/>
                    </p:nvPicPr>
                    <p:blipFill>
                      <a:blip r:embed="rId47"/>
                      <a:stretch>
                        <a:fillRect/>
                      </a:stretch>
                    </p:blipFill>
                    <p:spPr>
                      <a:xfrm>
                        <a:off x="3870325" y="5129213"/>
                        <a:ext cx="1485900" cy="495300"/>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57A38D14-D6F3-4E1C-B7E5-FFADCAA95604}"/>
              </a:ext>
            </a:extLst>
          </p:cNvPr>
          <p:cNvGraphicFramePr>
            <a:graphicFrameLocks noChangeAspect="1"/>
          </p:cNvGraphicFramePr>
          <p:nvPr>
            <p:extLst>
              <p:ext uri="{D42A27DB-BD31-4B8C-83A1-F6EECF244321}">
                <p14:modId xmlns:p14="http://schemas.microsoft.com/office/powerpoint/2010/main" val="1019344580"/>
              </p:ext>
            </p:extLst>
          </p:nvPr>
        </p:nvGraphicFramePr>
        <p:xfrm>
          <a:off x="499110" y="5718810"/>
          <a:ext cx="419100" cy="190500"/>
        </p:xfrm>
        <a:graphic>
          <a:graphicData uri="http://schemas.openxmlformats.org/presentationml/2006/ole">
            <mc:AlternateContent xmlns:mc="http://schemas.openxmlformats.org/markup-compatibility/2006">
              <mc:Choice xmlns:v="urn:schemas-microsoft-com:vml" Requires="v">
                <p:oleObj name="Equation" r:id="rId48" imgW="419040" imgH="190440" progId="Equation.DSMT4">
                  <p:embed/>
                </p:oleObj>
              </mc:Choice>
              <mc:Fallback>
                <p:oleObj name="Equation" r:id="rId48" imgW="419040" imgH="190440" progId="Equation.DSMT4">
                  <p:embed/>
                  <p:pic>
                    <p:nvPicPr>
                      <p:cNvPr id="23" name="Object 22">
                        <a:extLst>
                          <a:ext uri="{FF2B5EF4-FFF2-40B4-BE49-F238E27FC236}">
                            <a16:creationId xmlns:a16="http://schemas.microsoft.com/office/drawing/2014/main" id="{F89CCE6F-2FFE-4695-B0CB-0C5C5C8B0974}"/>
                          </a:ext>
                        </a:extLst>
                      </p:cNvPr>
                      <p:cNvPicPr/>
                      <p:nvPr/>
                    </p:nvPicPr>
                    <p:blipFill>
                      <a:blip r:embed="rId49"/>
                      <a:stretch>
                        <a:fillRect/>
                      </a:stretch>
                    </p:blipFill>
                    <p:spPr>
                      <a:xfrm>
                        <a:off x="499110" y="5718810"/>
                        <a:ext cx="419100" cy="190500"/>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9F369E48-6026-4C55-943B-4145D21A3D37}"/>
              </a:ext>
            </a:extLst>
          </p:cNvPr>
          <p:cNvGraphicFramePr>
            <a:graphicFrameLocks noChangeAspect="1"/>
          </p:cNvGraphicFramePr>
          <p:nvPr>
            <p:extLst>
              <p:ext uri="{D42A27DB-BD31-4B8C-83A1-F6EECF244321}">
                <p14:modId xmlns:p14="http://schemas.microsoft.com/office/powerpoint/2010/main" val="85991179"/>
              </p:ext>
            </p:extLst>
          </p:nvPr>
        </p:nvGraphicFramePr>
        <p:xfrm>
          <a:off x="1898650" y="5715000"/>
          <a:ext cx="355600" cy="190500"/>
        </p:xfrm>
        <a:graphic>
          <a:graphicData uri="http://schemas.openxmlformats.org/presentationml/2006/ole">
            <mc:AlternateContent xmlns:mc="http://schemas.openxmlformats.org/markup-compatibility/2006">
              <mc:Choice xmlns:v="urn:schemas-microsoft-com:vml" Requires="v">
                <p:oleObj name="Equation" r:id="rId50" imgW="355320" imgH="190440" progId="Equation.DSMT4">
                  <p:embed/>
                </p:oleObj>
              </mc:Choice>
              <mc:Fallback>
                <p:oleObj name="Equation" r:id="rId50" imgW="355320" imgH="190440" progId="Equation.DSMT4">
                  <p:embed/>
                  <p:pic>
                    <p:nvPicPr>
                      <p:cNvPr id="27" name="Object 26">
                        <a:extLst>
                          <a:ext uri="{FF2B5EF4-FFF2-40B4-BE49-F238E27FC236}">
                            <a16:creationId xmlns:a16="http://schemas.microsoft.com/office/drawing/2014/main" id="{C39D3053-B41F-429B-90AC-FEAC6963D496}"/>
                          </a:ext>
                        </a:extLst>
                      </p:cNvPr>
                      <p:cNvPicPr/>
                      <p:nvPr/>
                    </p:nvPicPr>
                    <p:blipFill>
                      <a:blip r:embed="rId51"/>
                      <a:stretch>
                        <a:fillRect/>
                      </a:stretch>
                    </p:blipFill>
                    <p:spPr>
                      <a:xfrm>
                        <a:off x="1898650" y="5715000"/>
                        <a:ext cx="355600" cy="1905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3F2037C-6F23-4294-B084-A98DB2E0C05E}"/>
              </a:ext>
            </a:extLst>
          </p:cNvPr>
          <p:cNvGraphicFramePr>
            <a:graphicFrameLocks noChangeAspect="1"/>
          </p:cNvGraphicFramePr>
          <p:nvPr>
            <p:extLst>
              <p:ext uri="{D42A27DB-BD31-4B8C-83A1-F6EECF244321}">
                <p14:modId xmlns:p14="http://schemas.microsoft.com/office/powerpoint/2010/main" val="2918055650"/>
              </p:ext>
            </p:extLst>
          </p:nvPr>
        </p:nvGraphicFramePr>
        <p:xfrm>
          <a:off x="2590800" y="5699760"/>
          <a:ext cx="431800" cy="241300"/>
        </p:xfrm>
        <a:graphic>
          <a:graphicData uri="http://schemas.openxmlformats.org/presentationml/2006/ole">
            <mc:AlternateContent xmlns:mc="http://schemas.openxmlformats.org/markup-compatibility/2006">
              <mc:Choice xmlns:v="urn:schemas-microsoft-com:vml" Requires="v">
                <p:oleObj name="Equation" r:id="rId52" imgW="431640" imgH="241200" progId="Equation.DSMT4">
                  <p:embed/>
                </p:oleObj>
              </mc:Choice>
              <mc:Fallback>
                <p:oleObj name="Equation" r:id="rId52" imgW="431640" imgH="241200" progId="Equation.DSMT4">
                  <p:embed/>
                  <p:pic>
                    <p:nvPicPr>
                      <p:cNvPr id="0" name=""/>
                      <p:cNvPicPr/>
                      <p:nvPr/>
                    </p:nvPicPr>
                    <p:blipFill>
                      <a:blip r:embed="rId53"/>
                      <a:stretch>
                        <a:fillRect/>
                      </a:stretch>
                    </p:blipFill>
                    <p:spPr>
                      <a:xfrm>
                        <a:off x="2590800" y="5699760"/>
                        <a:ext cx="431800" cy="241300"/>
                      </a:xfrm>
                      <a:prstGeom prst="rect">
                        <a:avLst/>
                      </a:prstGeom>
                    </p:spPr>
                  </p:pic>
                </p:oleObj>
              </mc:Fallback>
            </mc:AlternateContent>
          </a:graphicData>
        </a:graphic>
      </p:graphicFrame>
    </p:spTree>
    <p:extLst>
      <p:ext uri="{BB962C8B-B14F-4D97-AF65-F5344CB8AC3E}">
        <p14:creationId xmlns:p14="http://schemas.microsoft.com/office/powerpoint/2010/main" val="141280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C84B-901D-4EC7-8A9B-A7DDF876A69F}"/>
              </a:ext>
            </a:extLst>
          </p:cNvPr>
          <p:cNvSpPr>
            <a:spLocks noGrp="1"/>
          </p:cNvSpPr>
          <p:nvPr>
            <p:ph type="title"/>
          </p:nvPr>
        </p:nvSpPr>
        <p:spPr>
          <a:xfrm>
            <a:off x="457200" y="274638"/>
            <a:ext cx="8229600" cy="914399"/>
          </a:xfrm>
        </p:spPr>
        <p:txBody>
          <a:bodyPr>
            <a:normAutofit fontScale="90000"/>
          </a:bodyPr>
          <a:lstStyle/>
          <a:p>
            <a:r>
              <a:rPr lang="en-US" dirty="0"/>
              <a:t>13.3 Two-Way ANOVA Test: No Interaction </a:t>
            </a:r>
            <a:r>
              <a:rPr lang="en-US" sz="1050" dirty="0"/>
              <a:t>8</a:t>
            </a:r>
            <a:endParaRPr lang="en-IN" dirty="0"/>
          </a:p>
        </p:txBody>
      </p:sp>
      <p:sp>
        <p:nvSpPr>
          <p:cNvPr id="3" name="Content Placeholder 2">
            <a:extLst>
              <a:ext uri="{FF2B5EF4-FFF2-40B4-BE49-F238E27FC236}">
                <a16:creationId xmlns:a16="http://schemas.microsoft.com/office/drawing/2014/main" id="{8B5FFE4B-D7C3-4DF5-B53C-E71D05A96448}"/>
              </a:ext>
            </a:extLst>
          </p:cNvPr>
          <p:cNvSpPr>
            <a:spLocks noGrp="1"/>
          </p:cNvSpPr>
          <p:nvPr>
            <p:ph idx="1"/>
          </p:nvPr>
        </p:nvSpPr>
        <p:spPr>
          <a:xfrm>
            <a:off x="457200" y="1371600"/>
            <a:ext cx="8229600" cy="457199"/>
          </a:xfrm>
        </p:spPr>
        <p:txBody>
          <a:bodyPr>
            <a:normAutofit/>
          </a:bodyPr>
          <a:lstStyle/>
          <a:p>
            <a:pPr marL="292608" indent="-292608">
              <a:lnSpc>
                <a:spcPct val="90000"/>
              </a:lnSpc>
              <a:spcBef>
                <a:spcPts val="500"/>
              </a:spcBef>
            </a:pPr>
            <a:r>
              <a:rPr lang="en-US" sz="2000" dirty="0"/>
              <a:t>Example: annual income for different fields by education level.</a:t>
            </a:r>
            <a:endParaRPr lang="en-IN" sz="2000" dirty="0"/>
          </a:p>
        </p:txBody>
      </p:sp>
      <p:pic>
        <p:nvPicPr>
          <p:cNvPr id="18" name="Picture 17" descr="A table shows with annova test annual income for different fields by education level. ">
            <a:extLst>
              <a:ext uri="{FF2B5EF4-FFF2-40B4-BE49-F238E27FC236}">
                <a16:creationId xmlns:a16="http://schemas.microsoft.com/office/drawing/2014/main" id="{B3AB03DC-5249-4F65-8E3F-4B4F7C807C7B}"/>
              </a:ext>
            </a:extLst>
          </p:cNvPr>
          <p:cNvPicPr>
            <a:picLocks noChangeAspect="1"/>
          </p:cNvPicPr>
          <p:nvPr/>
        </p:nvPicPr>
        <p:blipFill>
          <a:blip r:embed="rId2"/>
          <a:stretch>
            <a:fillRect/>
          </a:stretch>
        </p:blipFill>
        <p:spPr>
          <a:xfrm>
            <a:off x="571500" y="1981200"/>
            <a:ext cx="8001000" cy="2518300"/>
          </a:xfrm>
          <a:prstGeom prst="rect">
            <a:avLst/>
          </a:prstGeom>
        </p:spPr>
      </p:pic>
      <p:sp>
        <p:nvSpPr>
          <p:cNvPr id="6" name="Content Placeholder 5">
            <a:extLst>
              <a:ext uri="{FF2B5EF4-FFF2-40B4-BE49-F238E27FC236}">
                <a16:creationId xmlns:a16="http://schemas.microsoft.com/office/drawing/2014/main" id="{5F68AC82-72B6-4341-82F6-3E703D17BCEE}"/>
              </a:ext>
            </a:extLst>
          </p:cNvPr>
          <p:cNvSpPr>
            <a:spLocks noGrp="1"/>
          </p:cNvSpPr>
          <p:nvPr>
            <p:ph idx="11"/>
          </p:nvPr>
        </p:nvSpPr>
        <p:spPr>
          <a:xfrm>
            <a:off x="457200" y="4800601"/>
            <a:ext cx="8229600" cy="762000"/>
          </a:xfrm>
        </p:spPr>
        <p:txBody>
          <a:bodyPr>
            <a:normAutofit/>
          </a:bodyPr>
          <a:lstStyle/>
          <a:p>
            <a:pPr marL="292608" indent="-292608">
              <a:lnSpc>
                <a:spcPct val="90000"/>
              </a:lnSpc>
              <a:spcBef>
                <a:spcPts val="500"/>
              </a:spcBef>
            </a:pPr>
            <a:r>
              <a:rPr lang="en-US" sz="2000" dirty="0"/>
              <a:t>Do average annual incomes differ by field of employment?</a:t>
            </a:r>
          </a:p>
          <a:p>
            <a:pPr marL="292608" indent="-292608">
              <a:lnSpc>
                <a:spcPct val="90000"/>
              </a:lnSpc>
              <a:spcBef>
                <a:spcPts val="500"/>
              </a:spcBef>
            </a:pPr>
            <a:r>
              <a:rPr lang="en-US" sz="2000" dirty="0"/>
              <a:t>Do average annual incomes differ by education level?</a:t>
            </a:r>
            <a:endParaRPr lang="en-IN" sz="2000" dirty="0"/>
          </a:p>
        </p:txBody>
      </p:sp>
      <p:sp>
        <p:nvSpPr>
          <p:cNvPr id="5" name="Content Placeholder 4">
            <a:extLst>
              <a:ext uri="{FF2B5EF4-FFF2-40B4-BE49-F238E27FC236}">
                <a16:creationId xmlns:a16="http://schemas.microsoft.com/office/drawing/2014/main" id="{9CCE1759-A093-4C98-B0DF-02889B2E0CB4}"/>
              </a:ext>
            </a:extLst>
          </p:cNvPr>
          <p:cNvSpPr>
            <a:spLocks noGrp="1"/>
          </p:cNvSpPr>
          <p:nvPr>
            <p:ph sz="quarter" idx="12"/>
          </p:nvPr>
        </p:nvSpPr>
        <p:spPr>
          <a:xfrm>
            <a:off x="1524000" y="5638800"/>
            <a:ext cx="5638800" cy="228600"/>
          </a:xfrm>
        </p:spPr>
        <p:txBody>
          <a:bodyPr/>
          <a:lstStyle/>
          <a:p>
            <a:r>
              <a:rPr lang="en-US" dirty="0">
                <a:hlinkClick r:id="rId3" action="ppaction://hlinksldjump"/>
              </a:rPr>
              <a:t>Access the text alternative for slide images.</a:t>
            </a:r>
            <a:endParaRPr lang="en-IN" dirty="0"/>
          </a:p>
        </p:txBody>
      </p:sp>
    </p:spTree>
    <p:extLst>
      <p:ext uri="{BB962C8B-B14F-4D97-AF65-F5344CB8AC3E}">
        <p14:creationId xmlns:p14="http://schemas.microsoft.com/office/powerpoint/2010/main" val="277322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DB9D-7FE1-4D25-9440-4567A247699C}"/>
              </a:ext>
            </a:extLst>
          </p:cNvPr>
          <p:cNvSpPr>
            <a:spLocks noGrp="1"/>
          </p:cNvSpPr>
          <p:nvPr>
            <p:ph type="title"/>
          </p:nvPr>
        </p:nvSpPr>
        <p:spPr/>
        <p:txBody>
          <a:bodyPr/>
          <a:lstStyle/>
          <a:p>
            <a:r>
              <a:rPr lang="en-IN" dirty="0"/>
              <a:t>13.1 One-Way ANOVA Test </a:t>
            </a:r>
            <a:r>
              <a:rPr lang="en-IN" sz="1000" dirty="0"/>
              <a:t>1</a:t>
            </a:r>
          </a:p>
        </p:txBody>
      </p:sp>
      <p:sp>
        <p:nvSpPr>
          <p:cNvPr id="3" name="Content Placeholder 2">
            <a:extLst>
              <a:ext uri="{FF2B5EF4-FFF2-40B4-BE49-F238E27FC236}">
                <a16:creationId xmlns:a16="http://schemas.microsoft.com/office/drawing/2014/main" id="{72432B73-2DB5-4753-8648-DCFC49FE0FB3}"/>
              </a:ext>
            </a:extLst>
          </p:cNvPr>
          <p:cNvSpPr>
            <a:spLocks noGrp="1"/>
          </p:cNvSpPr>
          <p:nvPr>
            <p:ph idx="1"/>
          </p:nvPr>
        </p:nvSpPr>
        <p:spPr>
          <a:xfrm>
            <a:off x="457200" y="1600201"/>
            <a:ext cx="8229600" cy="2048163"/>
          </a:xfrm>
        </p:spPr>
        <p:txBody>
          <a:bodyPr>
            <a:normAutofit/>
          </a:bodyPr>
          <a:lstStyle/>
          <a:p>
            <a:pPr marL="292608" indent="-292608">
              <a:spcBef>
                <a:spcPts val="500"/>
              </a:spcBef>
            </a:pPr>
            <a:r>
              <a:rPr lang="en-US" sz="2400" dirty="0"/>
              <a:t>Analysis of Variance (ANOVA) is used to determine if differences exist between the means of three or more populations under independent sampling.</a:t>
            </a:r>
          </a:p>
          <a:p>
            <a:pPr marL="292608" indent="-292608">
              <a:spcBef>
                <a:spcPts val="500"/>
              </a:spcBef>
            </a:pPr>
            <a:r>
              <a:rPr lang="en-US" sz="2400" dirty="0"/>
              <a:t>The ANOVA test is a generalization of the two-sample methods with equal but unknown variances from Chapter 10.</a:t>
            </a:r>
            <a:endParaRPr lang="en-IN" sz="2400" dirty="0"/>
          </a:p>
        </p:txBody>
      </p:sp>
      <p:sp>
        <p:nvSpPr>
          <p:cNvPr id="4" name="Content Placeholder 3">
            <a:extLst>
              <a:ext uri="{FF2B5EF4-FFF2-40B4-BE49-F238E27FC236}">
                <a16:creationId xmlns:a16="http://schemas.microsoft.com/office/drawing/2014/main" id="{F0D21C0E-5792-4B02-9221-F353CE7273C0}"/>
              </a:ext>
            </a:extLst>
          </p:cNvPr>
          <p:cNvSpPr>
            <a:spLocks noGrp="1"/>
          </p:cNvSpPr>
          <p:nvPr>
            <p:ph idx="10"/>
          </p:nvPr>
        </p:nvSpPr>
        <p:spPr>
          <a:xfrm>
            <a:off x="457200" y="3733800"/>
            <a:ext cx="3455233" cy="435964"/>
          </a:xfrm>
        </p:spPr>
        <p:txBody>
          <a:bodyPr>
            <a:normAutofit/>
          </a:bodyPr>
          <a:lstStyle/>
          <a:p>
            <a:pPr marL="292608" indent="-292608">
              <a:lnSpc>
                <a:spcPct val="90000"/>
              </a:lnSpc>
              <a:spcBef>
                <a:spcPts val="500"/>
              </a:spcBef>
            </a:pPr>
            <a:r>
              <a:rPr lang="en-US" sz="2400" dirty="0"/>
              <a:t>The test is based on the</a:t>
            </a:r>
            <a:endParaRPr lang="en-IN" sz="2400" dirty="0"/>
          </a:p>
        </p:txBody>
      </p:sp>
      <p:graphicFrame>
        <p:nvGraphicFramePr>
          <p:cNvPr id="9" name="Object 8">
            <a:extLst>
              <a:ext uri="{FF2B5EF4-FFF2-40B4-BE49-F238E27FC236}">
                <a16:creationId xmlns:a16="http://schemas.microsoft.com/office/drawing/2014/main" id="{846908A6-1740-45A4-8F67-914F4DDCF041}"/>
              </a:ext>
            </a:extLst>
          </p:cNvPr>
          <p:cNvGraphicFramePr>
            <a:graphicFrameLocks noChangeAspect="1"/>
          </p:cNvGraphicFramePr>
          <p:nvPr>
            <p:extLst>
              <p:ext uri="{D42A27DB-BD31-4B8C-83A1-F6EECF244321}">
                <p14:modId xmlns:p14="http://schemas.microsoft.com/office/powerpoint/2010/main" val="3237158302"/>
              </p:ext>
            </p:extLst>
          </p:nvPr>
        </p:nvGraphicFramePr>
        <p:xfrm>
          <a:off x="4019550" y="3779838"/>
          <a:ext cx="927100" cy="457200"/>
        </p:xfrm>
        <a:graphic>
          <a:graphicData uri="http://schemas.openxmlformats.org/presentationml/2006/ole">
            <mc:AlternateContent xmlns:mc="http://schemas.openxmlformats.org/markup-compatibility/2006">
              <mc:Choice xmlns:v="urn:schemas-microsoft-com:vml" Requires="v">
                <p:oleObj name="Equation" r:id="rId2" imgW="927000" imgH="457200" progId="Equation.DSMT4">
                  <p:embed/>
                </p:oleObj>
              </mc:Choice>
              <mc:Fallback>
                <p:oleObj name="Equation" r:id="rId2" imgW="927000" imgH="457200" progId="Equation.DSMT4">
                  <p:embed/>
                  <p:pic>
                    <p:nvPicPr>
                      <p:cNvPr id="0" name=""/>
                      <p:cNvPicPr/>
                      <p:nvPr/>
                    </p:nvPicPr>
                    <p:blipFill>
                      <a:blip r:embed="rId3"/>
                      <a:stretch>
                        <a:fillRect/>
                      </a:stretch>
                    </p:blipFill>
                    <p:spPr>
                      <a:xfrm>
                        <a:off x="4019550" y="3779838"/>
                        <a:ext cx="927100" cy="4572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522D65DD-65DC-4E74-A85D-AA1B870B97C5}"/>
              </a:ext>
            </a:extLst>
          </p:cNvPr>
          <p:cNvSpPr>
            <a:spLocks noGrp="1"/>
          </p:cNvSpPr>
          <p:nvPr>
            <p:ph idx="11"/>
          </p:nvPr>
        </p:nvSpPr>
        <p:spPr>
          <a:xfrm>
            <a:off x="4999220" y="3733801"/>
            <a:ext cx="3992380" cy="503418"/>
          </a:xfrm>
        </p:spPr>
        <p:txBody>
          <a:bodyPr>
            <a:noAutofit/>
          </a:bodyPr>
          <a:lstStyle/>
          <a:p>
            <a:pPr marL="0" indent="0">
              <a:lnSpc>
                <a:spcPct val="90000"/>
              </a:lnSpc>
              <a:spcBef>
                <a:spcPts val="500"/>
              </a:spcBef>
              <a:buNone/>
            </a:pPr>
            <a:r>
              <a:rPr lang="en-US" sz="2400" dirty="0"/>
              <a:t>distribution from Chapter 11.</a:t>
            </a:r>
            <a:endParaRPr lang="en-IN" sz="2400" dirty="0"/>
          </a:p>
        </p:txBody>
      </p:sp>
    </p:spTree>
    <p:extLst>
      <p:ext uri="{BB962C8B-B14F-4D97-AF65-F5344CB8AC3E}">
        <p14:creationId xmlns:p14="http://schemas.microsoft.com/office/powerpoint/2010/main" val="2990858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71DFE-3905-4E9B-8CA2-EF812028E4E4}"/>
              </a:ext>
            </a:extLst>
          </p:cNvPr>
          <p:cNvSpPr>
            <a:spLocks noGrp="1"/>
          </p:cNvSpPr>
          <p:nvPr>
            <p:ph type="title"/>
          </p:nvPr>
        </p:nvSpPr>
        <p:spPr>
          <a:xfrm>
            <a:off x="427220" y="274638"/>
            <a:ext cx="8506918" cy="1143000"/>
          </a:xfrm>
        </p:spPr>
        <p:txBody>
          <a:bodyPr>
            <a:normAutofit fontScale="90000"/>
          </a:bodyPr>
          <a:lstStyle/>
          <a:p>
            <a:r>
              <a:rPr lang="en-US" dirty="0"/>
              <a:t>13.3 Two-Way ANOVA Test: No Interaction </a:t>
            </a:r>
            <a:r>
              <a:rPr lang="en-US" sz="1050" dirty="0"/>
              <a:t>9</a:t>
            </a:r>
            <a:endParaRPr lang="en-IN" dirty="0"/>
          </a:p>
        </p:txBody>
      </p:sp>
      <p:sp>
        <p:nvSpPr>
          <p:cNvPr id="3" name="Content Placeholder 2">
            <a:extLst>
              <a:ext uri="{FF2B5EF4-FFF2-40B4-BE49-F238E27FC236}">
                <a16:creationId xmlns:a16="http://schemas.microsoft.com/office/drawing/2014/main" id="{A29985A4-7D08-4FEB-8B1B-6FFED74BBD97}"/>
              </a:ext>
            </a:extLst>
          </p:cNvPr>
          <p:cNvSpPr>
            <a:spLocks noGrp="1"/>
          </p:cNvSpPr>
          <p:nvPr>
            <p:ph idx="1"/>
          </p:nvPr>
        </p:nvSpPr>
        <p:spPr>
          <a:xfrm>
            <a:off x="457200" y="1600201"/>
            <a:ext cx="8305800" cy="918147"/>
          </a:xfrm>
        </p:spPr>
        <p:txBody>
          <a:bodyPr>
            <a:normAutofit/>
          </a:bodyPr>
          <a:lstStyle/>
          <a:p>
            <a:pPr>
              <a:lnSpc>
                <a:spcPct val="90000"/>
              </a:lnSpc>
            </a:pPr>
            <a:r>
              <a:rPr lang="en-US" sz="2400" dirty="0"/>
              <a:t>Example, continued with Excel.</a:t>
            </a:r>
          </a:p>
          <a:p>
            <a:pPr>
              <a:lnSpc>
                <a:spcPct val="90000"/>
              </a:lnSpc>
            </a:pPr>
            <a:r>
              <a:rPr lang="en-US" sz="2400" dirty="0"/>
              <a:t>Data &gt; Data Analysis &gt; ANOVA: Two Factor Without Replication.</a:t>
            </a:r>
            <a:endParaRPr lang="en-IN" sz="2400" dirty="0"/>
          </a:p>
        </p:txBody>
      </p:sp>
      <p:pic>
        <p:nvPicPr>
          <p:cNvPr id="5" name="Picture 4" descr="A screenshot of Excel’s ANOVA: Two-Factor Without Replication dialog box.">
            <a:extLst>
              <a:ext uri="{FF2B5EF4-FFF2-40B4-BE49-F238E27FC236}">
                <a16:creationId xmlns:a16="http://schemas.microsoft.com/office/drawing/2014/main" id="{9AF9FAEF-8EFD-4E15-BCED-C62F78C7C857}"/>
              </a:ext>
            </a:extLst>
          </p:cNvPr>
          <p:cNvPicPr>
            <a:picLocks noChangeAspect="1"/>
          </p:cNvPicPr>
          <p:nvPr/>
        </p:nvPicPr>
        <p:blipFill>
          <a:blip r:embed="rId2"/>
          <a:stretch>
            <a:fillRect/>
          </a:stretch>
        </p:blipFill>
        <p:spPr>
          <a:xfrm>
            <a:off x="2022797" y="2672381"/>
            <a:ext cx="4793607" cy="2812875"/>
          </a:xfrm>
          <a:prstGeom prst="rect">
            <a:avLst/>
          </a:prstGeom>
        </p:spPr>
      </p:pic>
      <p:sp>
        <p:nvSpPr>
          <p:cNvPr id="4" name="Content Placeholder 3">
            <a:extLst>
              <a:ext uri="{FF2B5EF4-FFF2-40B4-BE49-F238E27FC236}">
                <a16:creationId xmlns:a16="http://schemas.microsoft.com/office/drawing/2014/main" id="{C7F85998-0910-4606-A06A-D8BED2D4B431}"/>
              </a:ext>
            </a:extLst>
          </p:cNvPr>
          <p:cNvSpPr>
            <a:spLocks noGrp="1"/>
          </p:cNvSpPr>
          <p:nvPr>
            <p:ph sz="quarter" idx="10"/>
          </p:nvPr>
        </p:nvSpPr>
        <p:spPr/>
        <p:txBody>
          <a:bodyPr/>
          <a:lstStyle/>
          <a:p>
            <a:r>
              <a:rPr lang="en-US" dirty="0">
                <a:hlinkClick r:id="rId3" action="ppaction://hlinksldjump"/>
              </a:rPr>
              <a:t>Access the text alternative for slide images.</a:t>
            </a:r>
            <a:endParaRPr lang="en-IN" dirty="0"/>
          </a:p>
        </p:txBody>
      </p:sp>
    </p:spTree>
    <p:extLst>
      <p:ext uri="{BB962C8B-B14F-4D97-AF65-F5344CB8AC3E}">
        <p14:creationId xmlns:p14="http://schemas.microsoft.com/office/powerpoint/2010/main" val="1591978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AB68-4E6E-402A-8116-6587D016D87D}"/>
              </a:ext>
            </a:extLst>
          </p:cNvPr>
          <p:cNvSpPr>
            <a:spLocks noGrp="1"/>
          </p:cNvSpPr>
          <p:nvPr>
            <p:ph type="title"/>
          </p:nvPr>
        </p:nvSpPr>
        <p:spPr>
          <a:xfrm>
            <a:off x="457200" y="274638"/>
            <a:ext cx="8458200" cy="1143000"/>
          </a:xfrm>
        </p:spPr>
        <p:txBody>
          <a:bodyPr>
            <a:normAutofit fontScale="90000"/>
          </a:bodyPr>
          <a:lstStyle/>
          <a:p>
            <a:r>
              <a:rPr lang="en-US" dirty="0"/>
              <a:t>13.3 Two-Way ANOVA Test: No Interaction </a:t>
            </a:r>
            <a:r>
              <a:rPr lang="en-US" sz="1050" dirty="0"/>
              <a:t>10</a:t>
            </a:r>
            <a:endParaRPr lang="en-IN" dirty="0"/>
          </a:p>
        </p:txBody>
      </p:sp>
      <p:sp>
        <p:nvSpPr>
          <p:cNvPr id="3" name="Content Placeholder 2">
            <a:extLst>
              <a:ext uri="{FF2B5EF4-FFF2-40B4-BE49-F238E27FC236}">
                <a16:creationId xmlns:a16="http://schemas.microsoft.com/office/drawing/2014/main" id="{4E96B924-CF4D-408F-A577-010DFFF586A1}"/>
              </a:ext>
            </a:extLst>
          </p:cNvPr>
          <p:cNvSpPr>
            <a:spLocks noGrp="1"/>
          </p:cNvSpPr>
          <p:nvPr>
            <p:ph idx="1"/>
          </p:nvPr>
        </p:nvSpPr>
        <p:spPr>
          <a:xfrm>
            <a:off x="457200" y="1600201"/>
            <a:ext cx="8305800" cy="468442"/>
          </a:xfrm>
        </p:spPr>
        <p:txBody>
          <a:bodyPr>
            <a:normAutofit/>
          </a:bodyPr>
          <a:lstStyle/>
          <a:p>
            <a:pPr>
              <a:lnSpc>
                <a:spcPct val="90000"/>
              </a:lnSpc>
            </a:pPr>
            <a:r>
              <a:rPr lang="en-US" sz="2400" dirty="0"/>
              <a:t>Example, continued with Excel.</a:t>
            </a:r>
            <a:endParaRPr lang="en-IN" sz="2400" dirty="0"/>
          </a:p>
        </p:txBody>
      </p:sp>
      <p:graphicFrame>
        <p:nvGraphicFramePr>
          <p:cNvPr id="5" name="Table 5">
            <a:extLst>
              <a:ext uri="{FF2B5EF4-FFF2-40B4-BE49-F238E27FC236}">
                <a16:creationId xmlns:a16="http://schemas.microsoft.com/office/drawing/2014/main" id="{F2679688-7CD2-41DF-BB3B-4C7F2ABEBC71}"/>
              </a:ext>
            </a:extLst>
          </p:cNvPr>
          <p:cNvGraphicFramePr>
            <a:graphicFrameLocks noGrp="1"/>
          </p:cNvGraphicFramePr>
          <p:nvPr>
            <p:extLst>
              <p:ext uri="{D42A27DB-BD31-4B8C-83A1-F6EECF244321}">
                <p14:modId xmlns:p14="http://schemas.microsoft.com/office/powerpoint/2010/main" val="2087540108"/>
              </p:ext>
            </p:extLst>
          </p:nvPr>
        </p:nvGraphicFramePr>
        <p:xfrm>
          <a:off x="457200" y="2286000"/>
          <a:ext cx="8305799" cy="2839744"/>
        </p:xfrm>
        <a:graphic>
          <a:graphicData uri="http://schemas.openxmlformats.org/drawingml/2006/table">
            <a:tbl>
              <a:tblPr firstRow="1" bandRow="1">
                <a:tableStyleId>{5C22544A-7EE6-4342-B048-85BDC9FD1C3A}</a:tableStyleId>
              </a:tblPr>
              <a:tblGrid>
                <a:gridCol w="1384300">
                  <a:extLst>
                    <a:ext uri="{9D8B030D-6E8A-4147-A177-3AD203B41FA5}">
                      <a16:colId xmlns:a16="http://schemas.microsoft.com/office/drawing/2014/main" val="2668775467"/>
                    </a:ext>
                  </a:extLst>
                </a:gridCol>
                <a:gridCol w="1358900">
                  <a:extLst>
                    <a:ext uri="{9D8B030D-6E8A-4147-A177-3AD203B41FA5}">
                      <a16:colId xmlns:a16="http://schemas.microsoft.com/office/drawing/2014/main" val="911762293"/>
                    </a:ext>
                  </a:extLst>
                </a:gridCol>
                <a:gridCol w="1371600">
                  <a:extLst>
                    <a:ext uri="{9D8B030D-6E8A-4147-A177-3AD203B41FA5}">
                      <a16:colId xmlns:a16="http://schemas.microsoft.com/office/drawing/2014/main" val="1444090223"/>
                    </a:ext>
                  </a:extLst>
                </a:gridCol>
                <a:gridCol w="1600200">
                  <a:extLst>
                    <a:ext uri="{9D8B030D-6E8A-4147-A177-3AD203B41FA5}">
                      <a16:colId xmlns:a16="http://schemas.microsoft.com/office/drawing/2014/main" val="2161906468"/>
                    </a:ext>
                  </a:extLst>
                </a:gridCol>
                <a:gridCol w="1143000">
                  <a:extLst>
                    <a:ext uri="{9D8B030D-6E8A-4147-A177-3AD203B41FA5}">
                      <a16:colId xmlns:a16="http://schemas.microsoft.com/office/drawing/2014/main" val="2566411993"/>
                    </a:ext>
                  </a:extLst>
                </a:gridCol>
                <a:gridCol w="1447799">
                  <a:extLst>
                    <a:ext uri="{9D8B030D-6E8A-4147-A177-3AD203B41FA5}">
                      <a16:colId xmlns:a16="http://schemas.microsoft.com/office/drawing/2014/main" val="213947152"/>
                    </a:ext>
                  </a:extLst>
                </a:gridCol>
              </a:tblGrid>
              <a:tr h="518843">
                <a:tc>
                  <a:txBody>
                    <a:bodyPr/>
                    <a:lstStyle/>
                    <a:p>
                      <a:r>
                        <a:rPr lang="en-US" sz="1800" dirty="0"/>
                        <a:t>Source of Variation</a:t>
                      </a:r>
                      <a:endParaRPr lang="en-IN" sz="18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S</a:t>
                      </a:r>
                      <a:r>
                        <a:rPr lang="en-US" sz="100" i="1" dirty="0"/>
                        <a:t> </a:t>
                      </a:r>
                      <a:r>
                        <a:rPr lang="en-US" sz="1800" i="1" dirty="0" err="1"/>
                        <a:t>S</a:t>
                      </a:r>
                      <a:endParaRPr lang="en-IN" sz="1800" i="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d</a:t>
                      </a:r>
                      <a:r>
                        <a:rPr lang="en-US" sz="100" i="1" dirty="0"/>
                        <a:t> </a:t>
                      </a:r>
                      <a:r>
                        <a:rPr lang="en-US" sz="1800" i="1" dirty="0"/>
                        <a:t>f</a:t>
                      </a:r>
                      <a:endParaRPr lang="en-IN" sz="1800" i="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M</a:t>
                      </a:r>
                      <a:r>
                        <a:rPr lang="en-US" sz="100" i="1" dirty="0"/>
                        <a:t> </a:t>
                      </a:r>
                      <a:r>
                        <a:rPr lang="en-US" sz="1800" i="1" dirty="0"/>
                        <a:t>S</a:t>
                      </a:r>
                      <a:endParaRPr lang="en-IN" sz="1800" i="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F</a:t>
                      </a:r>
                      <a:endParaRPr lang="en-IN" sz="1800" i="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p-value</a:t>
                      </a:r>
                      <a:endParaRPr lang="en-IN" sz="1800" i="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780643"/>
                  </a:ext>
                </a:extLst>
              </a:tr>
              <a:tr h="502920">
                <a:tc>
                  <a:txBody>
                    <a:bodyPr/>
                    <a:lstStyle/>
                    <a:p>
                      <a:r>
                        <a:rPr lang="en-IN" sz="1800" dirty="0"/>
                        <a:t>Rows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i="0" dirty="0"/>
                        <a:t>7632.9167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2544.3056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56.575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8.6E-05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234421"/>
                  </a:ext>
                </a:extLst>
              </a:tr>
              <a:tr h="457200">
                <a:tc>
                  <a:txBody>
                    <a:bodyPr/>
                    <a:lstStyle/>
                    <a:p>
                      <a:r>
                        <a:rPr lang="en-IN" sz="1800" dirty="0"/>
                        <a:t>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i="0" dirty="0"/>
                        <a:t>579.50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289.75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6.443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0.032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5521639"/>
                  </a:ext>
                </a:extLst>
              </a:tr>
              <a:tr h="457200">
                <a:tc>
                  <a:txBody>
                    <a:bodyPr/>
                    <a:lstStyle/>
                    <a:p>
                      <a:r>
                        <a:rPr lang="en-IN" sz="1800" dirty="0"/>
                        <a:t>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i="0" dirty="0"/>
                        <a:t>269.8333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44.9722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7952088"/>
                  </a:ext>
                </a:extLst>
              </a:tr>
              <a:tr h="416584">
                <a:tc>
                  <a:txBody>
                    <a:bodyPr/>
                    <a:lstStyle/>
                    <a:p>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6394733"/>
                  </a:ext>
                </a:extLst>
              </a:tr>
              <a:tr h="325368">
                <a:tc>
                  <a:txBody>
                    <a:bodyPr/>
                    <a:lstStyle/>
                    <a:p>
                      <a:r>
                        <a:rPr lang="en-IN" sz="18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i="0" dirty="0"/>
                        <a:t>8482.25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622556"/>
                  </a:ext>
                </a:extLst>
              </a:tr>
            </a:tbl>
          </a:graphicData>
        </a:graphic>
      </p:graphicFrame>
    </p:spTree>
    <p:extLst>
      <p:ext uri="{BB962C8B-B14F-4D97-AF65-F5344CB8AC3E}">
        <p14:creationId xmlns:p14="http://schemas.microsoft.com/office/powerpoint/2010/main" val="3735782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AB68-4E6E-402A-8116-6587D016D87D}"/>
              </a:ext>
            </a:extLst>
          </p:cNvPr>
          <p:cNvSpPr>
            <a:spLocks noGrp="1"/>
          </p:cNvSpPr>
          <p:nvPr>
            <p:ph type="title"/>
          </p:nvPr>
        </p:nvSpPr>
        <p:spPr>
          <a:xfrm>
            <a:off x="457200" y="274638"/>
            <a:ext cx="8229600" cy="868362"/>
          </a:xfrm>
        </p:spPr>
        <p:txBody>
          <a:bodyPr>
            <a:normAutofit fontScale="90000"/>
          </a:bodyPr>
          <a:lstStyle/>
          <a:p>
            <a:r>
              <a:rPr lang="en-US" dirty="0"/>
              <a:t>13.3 Two-Way ANOVA Test: No Interaction </a:t>
            </a:r>
            <a:r>
              <a:rPr lang="en-US" sz="1050" dirty="0"/>
              <a:t>11</a:t>
            </a:r>
            <a:endParaRPr lang="en-IN" dirty="0"/>
          </a:p>
        </p:txBody>
      </p:sp>
      <p:sp>
        <p:nvSpPr>
          <p:cNvPr id="3" name="Content Placeholder 2">
            <a:extLst>
              <a:ext uri="{FF2B5EF4-FFF2-40B4-BE49-F238E27FC236}">
                <a16:creationId xmlns:a16="http://schemas.microsoft.com/office/drawing/2014/main" id="{4E96B924-CF4D-408F-A577-010DFFF586A1}"/>
              </a:ext>
            </a:extLst>
          </p:cNvPr>
          <p:cNvSpPr>
            <a:spLocks noGrp="1"/>
          </p:cNvSpPr>
          <p:nvPr>
            <p:ph idx="1"/>
          </p:nvPr>
        </p:nvSpPr>
        <p:spPr>
          <a:xfrm>
            <a:off x="457200" y="1219200"/>
            <a:ext cx="8229600" cy="450368"/>
          </a:xfrm>
        </p:spPr>
        <p:txBody>
          <a:bodyPr>
            <a:normAutofit/>
          </a:bodyPr>
          <a:lstStyle/>
          <a:p>
            <a:pPr>
              <a:lnSpc>
                <a:spcPct val="90000"/>
              </a:lnSpc>
            </a:pPr>
            <a:r>
              <a:rPr lang="en-US" sz="2400" dirty="0"/>
              <a:t>Example, continued with R.</a:t>
            </a:r>
            <a:endParaRPr lang="en-IN" sz="2400" dirty="0"/>
          </a:p>
        </p:txBody>
      </p:sp>
      <p:pic>
        <p:nvPicPr>
          <p:cNvPr id="6" name="Picture 5" descr="A 2 line program code.">
            <a:extLst>
              <a:ext uri="{FF2B5EF4-FFF2-40B4-BE49-F238E27FC236}">
                <a16:creationId xmlns:a16="http://schemas.microsoft.com/office/drawing/2014/main" id="{C267EBE7-C7F1-4E3D-B93A-0C63CBC20242}"/>
              </a:ext>
            </a:extLst>
          </p:cNvPr>
          <p:cNvPicPr>
            <a:picLocks noChangeAspect="1"/>
          </p:cNvPicPr>
          <p:nvPr/>
        </p:nvPicPr>
        <p:blipFill>
          <a:blip r:embed="rId2"/>
          <a:stretch>
            <a:fillRect/>
          </a:stretch>
        </p:blipFill>
        <p:spPr>
          <a:xfrm>
            <a:off x="605517" y="1752600"/>
            <a:ext cx="2827566" cy="507512"/>
          </a:xfrm>
          <a:prstGeom prst="rect">
            <a:avLst/>
          </a:prstGeom>
        </p:spPr>
      </p:pic>
      <p:pic>
        <p:nvPicPr>
          <p:cNvPr id="7" name="Picture 6" descr="A 4 line program code. ">
            <a:extLst>
              <a:ext uri="{FF2B5EF4-FFF2-40B4-BE49-F238E27FC236}">
                <a16:creationId xmlns:a16="http://schemas.microsoft.com/office/drawing/2014/main" id="{7C42C336-B17B-4D64-B3CF-D8443D233301}"/>
              </a:ext>
            </a:extLst>
          </p:cNvPr>
          <p:cNvPicPr>
            <a:picLocks noChangeAspect="1"/>
          </p:cNvPicPr>
          <p:nvPr/>
        </p:nvPicPr>
        <p:blipFill>
          <a:blip r:embed="rId3"/>
          <a:stretch>
            <a:fillRect/>
          </a:stretch>
        </p:blipFill>
        <p:spPr>
          <a:xfrm>
            <a:off x="647979" y="2325099"/>
            <a:ext cx="5382163" cy="1025174"/>
          </a:xfrm>
          <a:prstGeom prst="rect">
            <a:avLst/>
          </a:prstGeom>
        </p:spPr>
      </p:pic>
      <p:pic>
        <p:nvPicPr>
          <p:cNvPr id="8" name="Picture 7" descr="A 9 line program code. ">
            <a:extLst>
              <a:ext uri="{FF2B5EF4-FFF2-40B4-BE49-F238E27FC236}">
                <a16:creationId xmlns:a16="http://schemas.microsoft.com/office/drawing/2014/main" id="{0E4BDEAA-8187-4884-9BC7-6D69E6432FCC}"/>
              </a:ext>
            </a:extLst>
          </p:cNvPr>
          <p:cNvPicPr>
            <a:picLocks noChangeAspect="1"/>
          </p:cNvPicPr>
          <p:nvPr/>
        </p:nvPicPr>
        <p:blipFill>
          <a:blip r:embed="rId4"/>
          <a:stretch>
            <a:fillRect/>
          </a:stretch>
        </p:blipFill>
        <p:spPr>
          <a:xfrm>
            <a:off x="687652" y="3352800"/>
            <a:ext cx="6145596" cy="2216638"/>
          </a:xfrm>
          <a:prstGeom prst="rect">
            <a:avLst/>
          </a:prstGeom>
        </p:spPr>
      </p:pic>
      <p:sp>
        <p:nvSpPr>
          <p:cNvPr id="4" name="Content Placeholder 3">
            <a:extLst>
              <a:ext uri="{FF2B5EF4-FFF2-40B4-BE49-F238E27FC236}">
                <a16:creationId xmlns:a16="http://schemas.microsoft.com/office/drawing/2014/main" id="{C9BFC3BB-D77F-449D-A554-393157A0F530}"/>
              </a:ext>
            </a:extLst>
          </p:cNvPr>
          <p:cNvSpPr>
            <a:spLocks noGrp="1"/>
          </p:cNvSpPr>
          <p:nvPr>
            <p:ph sz="quarter" idx="10"/>
          </p:nvPr>
        </p:nvSpPr>
        <p:spPr/>
        <p:txBody>
          <a:bodyPr/>
          <a:lstStyle/>
          <a:p>
            <a:r>
              <a:rPr lang="en-US" dirty="0">
                <a:hlinkClick r:id="rId5" action="ppaction://hlinksldjump"/>
              </a:rPr>
              <a:t>Access the text alternative for slide images.</a:t>
            </a:r>
            <a:endParaRPr lang="en-IN" dirty="0"/>
          </a:p>
        </p:txBody>
      </p:sp>
    </p:spTree>
    <p:extLst>
      <p:ext uri="{BB962C8B-B14F-4D97-AF65-F5344CB8AC3E}">
        <p14:creationId xmlns:p14="http://schemas.microsoft.com/office/powerpoint/2010/main" val="3810922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FA64-EA4A-4EC2-9F6A-0D1EB1DA96DA}"/>
              </a:ext>
            </a:extLst>
          </p:cNvPr>
          <p:cNvSpPr>
            <a:spLocks noGrp="1"/>
          </p:cNvSpPr>
          <p:nvPr>
            <p:ph type="title"/>
          </p:nvPr>
        </p:nvSpPr>
        <p:spPr>
          <a:xfrm>
            <a:off x="457200" y="274638"/>
            <a:ext cx="8458200" cy="1143000"/>
          </a:xfrm>
        </p:spPr>
        <p:txBody>
          <a:bodyPr>
            <a:normAutofit fontScale="90000"/>
          </a:bodyPr>
          <a:lstStyle/>
          <a:p>
            <a:r>
              <a:rPr lang="en-US" dirty="0"/>
              <a:t>13.3 Two-Way ANOVA Test: No Interaction </a:t>
            </a:r>
            <a:r>
              <a:rPr lang="en-US" sz="1050" dirty="0"/>
              <a:t>12</a:t>
            </a:r>
            <a:endParaRPr lang="en-IN" dirty="0"/>
          </a:p>
        </p:txBody>
      </p:sp>
      <p:sp>
        <p:nvSpPr>
          <p:cNvPr id="3" name="Content Placeholder 2">
            <a:extLst>
              <a:ext uri="{FF2B5EF4-FFF2-40B4-BE49-F238E27FC236}">
                <a16:creationId xmlns:a16="http://schemas.microsoft.com/office/drawing/2014/main" id="{B640352D-6D79-4824-8D37-308D39BAEF7B}"/>
              </a:ext>
            </a:extLst>
          </p:cNvPr>
          <p:cNvSpPr>
            <a:spLocks noGrp="1"/>
          </p:cNvSpPr>
          <p:nvPr>
            <p:ph idx="1"/>
          </p:nvPr>
        </p:nvSpPr>
        <p:spPr>
          <a:xfrm>
            <a:off x="457200" y="1600201"/>
            <a:ext cx="8305800" cy="738265"/>
          </a:xfrm>
        </p:spPr>
        <p:txBody>
          <a:bodyPr>
            <a:normAutofit lnSpcReduction="10000"/>
          </a:bodyPr>
          <a:lstStyle/>
          <a:p>
            <a:pPr marL="0" indent="0">
              <a:buNone/>
            </a:pPr>
            <a:r>
              <a:rPr lang="en-US" sz="2000" dirty="0"/>
              <a:t>Example, continued.</a:t>
            </a:r>
          </a:p>
          <a:p>
            <a:pPr marL="0" indent="0">
              <a:buNone/>
            </a:pPr>
            <a:r>
              <a:rPr lang="en-US" sz="2000" dirty="0"/>
              <a:t>Do annual incomes differ by field of employment?</a:t>
            </a:r>
            <a:endParaRPr lang="en-IN" sz="2000" dirty="0"/>
          </a:p>
        </p:txBody>
      </p:sp>
      <p:sp>
        <p:nvSpPr>
          <p:cNvPr id="4" name="Content Placeholder 3">
            <a:extLst>
              <a:ext uri="{FF2B5EF4-FFF2-40B4-BE49-F238E27FC236}">
                <a16:creationId xmlns:a16="http://schemas.microsoft.com/office/drawing/2014/main" id="{A1C89709-56E5-4A7D-9944-0DFA19AAEDB8}"/>
              </a:ext>
            </a:extLst>
          </p:cNvPr>
          <p:cNvSpPr>
            <a:spLocks noGrp="1"/>
          </p:cNvSpPr>
          <p:nvPr>
            <p:ph idx="10"/>
          </p:nvPr>
        </p:nvSpPr>
        <p:spPr>
          <a:xfrm>
            <a:off x="457200" y="2392180"/>
            <a:ext cx="502170" cy="440961"/>
          </a:xfrm>
        </p:spPr>
        <p:txBody>
          <a:bodyPr>
            <a:normAutofit/>
          </a:bodyPr>
          <a:lstStyle/>
          <a:p>
            <a:pPr marL="292608" indent="-292608">
              <a:lnSpc>
                <a:spcPct val="90000"/>
              </a:lnSpc>
            </a:pPr>
            <a:r>
              <a:rPr lang="en-IN" sz="1800" dirty="0"/>
              <a:t> </a:t>
            </a:r>
          </a:p>
        </p:txBody>
      </p:sp>
      <p:graphicFrame>
        <p:nvGraphicFramePr>
          <p:cNvPr id="11" name="Object 10">
            <a:extLst>
              <a:ext uri="{FF2B5EF4-FFF2-40B4-BE49-F238E27FC236}">
                <a16:creationId xmlns:a16="http://schemas.microsoft.com/office/drawing/2014/main" id="{4DE3FE86-B4EB-4595-BF14-07E8728BA995}"/>
              </a:ext>
            </a:extLst>
          </p:cNvPr>
          <p:cNvGraphicFramePr>
            <a:graphicFrameLocks noChangeAspect="1"/>
          </p:cNvGraphicFramePr>
          <p:nvPr>
            <p:extLst>
              <p:ext uri="{D42A27DB-BD31-4B8C-83A1-F6EECF244321}">
                <p14:modId xmlns:p14="http://schemas.microsoft.com/office/powerpoint/2010/main" val="3158983171"/>
              </p:ext>
            </p:extLst>
          </p:nvPr>
        </p:nvGraphicFramePr>
        <p:xfrm>
          <a:off x="865188" y="2400300"/>
          <a:ext cx="1727200" cy="304800"/>
        </p:xfrm>
        <a:graphic>
          <a:graphicData uri="http://schemas.openxmlformats.org/presentationml/2006/ole">
            <mc:AlternateContent xmlns:mc="http://schemas.openxmlformats.org/markup-compatibility/2006">
              <mc:Choice xmlns:v="urn:schemas-microsoft-com:vml" Requires="v">
                <p:oleObj name="Equation" r:id="rId2" imgW="1726920" imgH="304560" progId="Equation.DSMT4">
                  <p:embed/>
                </p:oleObj>
              </mc:Choice>
              <mc:Fallback>
                <p:oleObj name="Equation" r:id="rId2" imgW="1726920" imgH="304560" progId="Equation.DSMT4">
                  <p:embed/>
                  <p:pic>
                    <p:nvPicPr>
                      <p:cNvPr id="0" name=""/>
                      <p:cNvPicPr/>
                      <p:nvPr/>
                    </p:nvPicPr>
                    <p:blipFill>
                      <a:blip r:embed="rId3"/>
                      <a:stretch>
                        <a:fillRect/>
                      </a:stretch>
                    </p:blipFill>
                    <p:spPr>
                      <a:xfrm>
                        <a:off x="865188" y="2400300"/>
                        <a:ext cx="1727200" cy="3048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603BC15-E597-4371-9F78-4D7FB090078B}"/>
              </a:ext>
            </a:extLst>
          </p:cNvPr>
          <p:cNvSpPr>
            <a:spLocks noGrp="1"/>
          </p:cNvSpPr>
          <p:nvPr>
            <p:ph idx="11"/>
          </p:nvPr>
        </p:nvSpPr>
        <p:spPr>
          <a:xfrm>
            <a:off x="457200" y="2803160"/>
            <a:ext cx="8305800" cy="1034323"/>
          </a:xfrm>
        </p:spPr>
        <p:txBody>
          <a:bodyPr>
            <a:normAutofit/>
          </a:bodyPr>
          <a:lstStyle/>
          <a:p>
            <a:pPr marL="292608" indent="-292608">
              <a:lnSpc>
                <a:spcPct val="90000"/>
              </a:lnSpc>
            </a:pPr>
            <a:r>
              <a:rPr lang="en-US" sz="1800" i="1" dirty="0"/>
              <a:t>H</a:t>
            </a:r>
            <a:r>
              <a:rPr lang="en-US" sz="1800" i="1" baseline="-25000" dirty="0"/>
              <a:t>A</a:t>
            </a:r>
            <a:r>
              <a:rPr lang="en-US" sz="1800" dirty="0"/>
              <a:t>: Not all population means are equal.</a:t>
            </a:r>
          </a:p>
          <a:p>
            <a:pPr marL="292608" indent="-292608">
              <a:lnSpc>
                <a:spcPct val="90000"/>
              </a:lnSpc>
            </a:pPr>
            <a:r>
              <a:rPr lang="en-US" sz="1800" dirty="0"/>
              <a:t>The p-value is 0.032, reject the null hypothesis.</a:t>
            </a:r>
          </a:p>
          <a:p>
            <a:pPr marL="292608" indent="-292608">
              <a:lnSpc>
                <a:spcPct val="90000"/>
              </a:lnSpc>
            </a:pPr>
            <a:r>
              <a:rPr lang="en-US" sz="1800" dirty="0"/>
              <a:t>We can conclude the mean incomes differ by field.</a:t>
            </a:r>
            <a:endParaRPr lang="en-IN" sz="1800" dirty="0"/>
          </a:p>
        </p:txBody>
      </p:sp>
      <p:sp>
        <p:nvSpPr>
          <p:cNvPr id="6" name="Content Placeholder 5">
            <a:extLst>
              <a:ext uri="{FF2B5EF4-FFF2-40B4-BE49-F238E27FC236}">
                <a16:creationId xmlns:a16="http://schemas.microsoft.com/office/drawing/2014/main" id="{57BF7FBE-44B4-4B09-92F8-700FDE6CD619}"/>
              </a:ext>
            </a:extLst>
          </p:cNvPr>
          <p:cNvSpPr>
            <a:spLocks noGrp="1"/>
          </p:cNvSpPr>
          <p:nvPr>
            <p:ph idx="12"/>
          </p:nvPr>
        </p:nvSpPr>
        <p:spPr>
          <a:xfrm>
            <a:off x="457200" y="3902440"/>
            <a:ext cx="8305800" cy="429719"/>
          </a:xfrm>
        </p:spPr>
        <p:txBody>
          <a:bodyPr>
            <a:normAutofit/>
          </a:bodyPr>
          <a:lstStyle/>
          <a:p>
            <a:pPr marL="0" indent="0">
              <a:buNone/>
            </a:pPr>
            <a:r>
              <a:rPr lang="en-US" sz="2000" dirty="0"/>
              <a:t>Do annual incomes differ by education level?</a:t>
            </a:r>
            <a:endParaRPr lang="en-IN" sz="2000" dirty="0"/>
          </a:p>
        </p:txBody>
      </p:sp>
      <p:sp>
        <p:nvSpPr>
          <p:cNvPr id="7" name="Content Placeholder 6">
            <a:extLst>
              <a:ext uri="{FF2B5EF4-FFF2-40B4-BE49-F238E27FC236}">
                <a16:creationId xmlns:a16="http://schemas.microsoft.com/office/drawing/2014/main" id="{73E0AB1E-9A7C-4359-B7C5-C87BC967D12A}"/>
              </a:ext>
            </a:extLst>
          </p:cNvPr>
          <p:cNvSpPr>
            <a:spLocks noGrp="1"/>
          </p:cNvSpPr>
          <p:nvPr>
            <p:ph idx="13"/>
          </p:nvPr>
        </p:nvSpPr>
        <p:spPr>
          <a:xfrm>
            <a:off x="457200" y="4422101"/>
            <a:ext cx="502170" cy="389744"/>
          </a:xfrm>
        </p:spPr>
        <p:txBody>
          <a:bodyPr>
            <a:normAutofit/>
          </a:bodyPr>
          <a:lstStyle/>
          <a:p>
            <a:pPr marL="292608" indent="-292608">
              <a:lnSpc>
                <a:spcPct val="90000"/>
              </a:lnSpc>
            </a:pPr>
            <a:r>
              <a:rPr lang="en-IN" sz="1800" dirty="0"/>
              <a:t> </a:t>
            </a:r>
          </a:p>
        </p:txBody>
      </p:sp>
      <p:graphicFrame>
        <p:nvGraphicFramePr>
          <p:cNvPr id="12" name="Object 11">
            <a:extLst>
              <a:ext uri="{FF2B5EF4-FFF2-40B4-BE49-F238E27FC236}">
                <a16:creationId xmlns:a16="http://schemas.microsoft.com/office/drawing/2014/main" id="{A6981570-098F-4F20-9CD6-1244A662E6D7}"/>
              </a:ext>
            </a:extLst>
          </p:cNvPr>
          <p:cNvGraphicFramePr>
            <a:graphicFrameLocks noChangeAspect="1"/>
          </p:cNvGraphicFramePr>
          <p:nvPr>
            <p:extLst>
              <p:ext uri="{D42A27DB-BD31-4B8C-83A1-F6EECF244321}">
                <p14:modId xmlns:p14="http://schemas.microsoft.com/office/powerpoint/2010/main" val="4107531655"/>
              </p:ext>
            </p:extLst>
          </p:nvPr>
        </p:nvGraphicFramePr>
        <p:xfrm>
          <a:off x="958850" y="4429125"/>
          <a:ext cx="2501900" cy="304800"/>
        </p:xfrm>
        <a:graphic>
          <a:graphicData uri="http://schemas.openxmlformats.org/presentationml/2006/ole">
            <mc:AlternateContent xmlns:mc="http://schemas.openxmlformats.org/markup-compatibility/2006">
              <mc:Choice xmlns:v="urn:schemas-microsoft-com:vml" Requires="v">
                <p:oleObj name="Equation" r:id="rId4" imgW="2501640" imgH="304560" progId="Equation.DSMT4">
                  <p:embed/>
                </p:oleObj>
              </mc:Choice>
              <mc:Fallback>
                <p:oleObj name="Equation" r:id="rId4" imgW="2501640" imgH="304560" progId="Equation.DSMT4">
                  <p:embed/>
                  <p:pic>
                    <p:nvPicPr>
                      <p:cNvPr id="0" name=""/>
                      <p:cNvPicPr/>
                      <p:nvPr/>
                    </p:nvPicPr>
                    <p:blipFill>
                      <a:blip r:embed="rId5"/>
                      <a:stretch>
                        <a:fillRect/>
                      </a:stretch>
                    </p:blipFill>
                    <p:spPr>
                      <a:xfrm>
                        <a:off x="958850" y="4429125"/>
                        <a:ext cx="2501900" cy="3048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4D4668B4-EA04-424A-B268-FE72991BB002}"/>
              </a:ext>
            </a:extLst>
          </p:cNvPr>
          <p:cNvSpPr>
            <a:spLocks noGrp="1"/>
          </p:cNvSpPr>
          <p:nvPr>
            <p:ph idx="14"/>
          </p:nvPr>
        </p:nvSpPr>
        <p:spPr>
          <a:xfrm>
            <a:off x="487180" y="4863060"/>
            <a:ext cx="8275820" cy="1073045"/>
          </a:xfrm>
        </p:spPr>
        <p:txBody>
          <a:bodyPr>
            <a:noAutofit/>
          </a:bodyPr>
          <a:lstStyle/>
          <a:p>
            <a:pPr marL="292608" indent="-292608">
              <a:lnSpc>
                <a:spcPct val="90000"/>
              </a:lnSpc>
            </a:pPr>
            <a:r>
              <a:rPr lang="en-US" sz="1800" i="1" dirty="0"/>
              <a:t>H</a:t>
            </a:r>
            <a:r>
              <a:rPr lang="en-US" sz="1800" i="1" baseline="-25000" dirty="0"/>
              <a:t>A</a:t>
            </a:r>
            <a:r>
              <a:rPr lang="en-US" sz="1800" dirty="0"/>
              <a:t>: Not all population means are equal.</a:t>
            </a:r>
          </a:p>
          <a:p>
            <a:pPr marL="292608" indent="-292608">
              <a:lnSpc>
                <a:spcPct val="90000"/>
              </a:lnSpc>
            </a:pPr>
            <a:r>
              <a:rPr lang="en-US" sz="1800" dirty="0"/>
              <a:t>The p-value is approximate 0, reject the null hypothesis.</a:t>
            </a:r>
          </a:p>
          <a:p>
            <a:pPr marL="292608" indent="-292608">
              <a:lnSpc>
                <a:spcPct val="90000"/>
              </a:lnSpc>
            </a:pPr>
            <a:r>
              <a:rPr lang="en-US" sz="1800" dirty="0"/>
              <a:t>We can conclude the mean incomes differ by education level.</a:t>
            </a:r>
          </a:p>
        </p:txBody>
      </p:sp>
    </p:spTree>
    <p:extLst>
      <p:ext uri="{BB962C8B-B14F-4D97-AF65-F5344CB8AC3E}">
        <p14:creationId xmlns:p14="http://schemas.microsoft.com/office/powerpoint/2010/main" val="2145489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C448-38B7-4C57-B0F5-6C08601D9B38}"/>
              </a:ext>
            </a:extLst>
          </p:cNvPr>
          <p:cNvSpPr>
            <a:spLocks noGrp="1"/>
          </p:cNvSpPr>
          <p:nvPr>
            <p:ph type="title"/>
          </p:nvPr>
        </p:nvSpPr>
        <p:spPr>
          <a:xfrm>
            <a:off x="457200" y="274638"/>
            <a:ext cx="8305800" cy="1143000"/>
          </a:xfrm>
        </p:spPr>
        <p:txBody>
          <a:bodyPr>
            <a:normAutofit fontScale="90000"/>
          </a:bodyPr>
          <a:lstStyle/>
          <a:p>
            <a:r>
              <a:rPr lang="en-US" dirty="0"/>
              <a:t>13.4 Two-Way ANOVA Test: With Interaction </a:t>
            </a:r>
            <a:r>
              <a:rPr lang="en-US" sz="1100" dirty="0"/>
              <a:t>1</a:t>
            </a:r>
            <a:endParaRPr lang="en-IN" sz="1100" dirty="0"/>
          </a:p>
        </p:txBody>
      </p:sp>
      <p:sp>
        <p:nvSpPr>
          <p:cNvPr id="3" name="Content Placeholder 2">
            <a:extLst>
              <a:ext uri="{FF2B5EF4-FFF2-40B4-BE49-F238E27FC236}">
                <a16:creationId xmlns:a16="http://schemas.microsoft.com/office/drawing/2014/main" id="{FFBA9580-D8F2-4C7F-AC73-FDE08D36B783}"/>
              </a:ext>
            </a:extLst>
          </p:cNvPr>
          <p:cNvSpPr>
            <a:spLocks noGrp="1"/>
          </p:cNvSpPr>
          <p:nvPr>
            <p:ph idx="1"/>
          </p:nvPr>
        </p:nvSpPr>
        <p:spPr>
          <a:xfrm>
            <a:off x="457200" y="1600201"/>
            <a:ext cx="8305800" cy="1532743"/>
          </a:xfrm>
        </p:spPr>
        <p:txBody>
          <a:bodyPr>
            <a:normAutofit/>
          </a:bodyPr>
          <a:lstStyle/>
          <a:p>
            <a:pPr marL="0" indent="0">
              <a:buNone/>
            </a:pPr>
            <a:r>
              <a:rPr lang="en-US" sz="2200" dirty="0"/>
              <a:t>From the previous example, the field and education level could interact.</a:t>
            </a:r>
          </a:p>
          <a:p>
            <a:pPr marL="292608" indent="-292608">
              <a:lnSpc>
                <a:spcPct val="90000"/>
              </a:lnSpc>
            </a:pPr>
            <a:r>
              <a:rPr lang="en-US" sz="2200" dirty="0"/>
              <a:t>The influence of field may vary between levels of education.</a:t>
            </a:r>
          </a:p>
          <a:p>
            <a:pPr marL="292608" indent="-292608">
              <a:lnSpc>
                <a:spcPct val="90000"/>
              </a:lnSpc>
            </a:pPr>
            <a:r>
              <a:rPr lang="en-US" sz="2200" dirty="0"/>
              <a:t>The influence of education level may not be the same for all field.</a:t>
            </a:r>
            <a:endParaRPr lang="en-IN" sz="2200" dirty="0"/>
          </a:p>
        </p:txBody>
      </p:sp>
      <p:sp>
        <p:nvSpPr>
          <p:cNvPr id="4" name="Content Placeholder 3">
            <a:extLst>
              <a:ext uri="{FF2B5EF4-FFF2-40B4-BE49-F238E27FC236}">
                <a16:creationId xmlns:a16="http://schemas.microsoft.com/office/drawing/2014/main" id="{95B47ACB-1E9D-4751-8B97-B8BC0F44F171}"/>
              </a:ext>
            </a:extLst>
          </p:cNvPr>
          <p:cNvSpPr>
            <a:spLocks noGrp="1"/>
          </p:cNvSpPr>
          <p:nvPr>
            <p:ph idx="10"/>
          </p:nvPr>
        </p:nvSpPr>
        <p:spPr>
          <a:xfrm>
            <a:off x="457200" y="3209144"/>
            <a:ext cx="8305800" cy="2734456"/>
          </a:xfrm>
        </p:spPr>
        <p:txBody>
          <a:bodyPr>
            <a:noAutofit/>
          </a:bodyPr>
          <a:lstStyle/>
          <a:p>
            <a:pPr marL="0" indent="0">
              <a:buNone/>
            </a:pPr>
            <a:r>
              <a:rPr lang="en-US" sz="2200" dirty="0"/>
              <a:t>Interaction means that the effect of one factor depends on the level of the other factor.</a:t>
            </a:r>
          </a:p>
          <a:p>
            <a:pPr marL="0" indent="0">
              <a:buNone/>
            </a:pPr>
            <a:r>
              <a:rPr lang="en-US" sz="2200" dirty="0"/>
              <a:t>We still use a randomized block design.</a:t>
            </a:r>
          </a:p>
          <a:p>
            <a:pPr marL="0" indent="0">
              <a:buNone/>
            </a:pPr>
            <a:r>
              <a:rPr lang="en-US" sz="2200" dirty="0"/>
              <a:t>We need at least two observations for each combination the factor A and factor B levels.</a:t>
            </a:r>
          </a:p>
          <a:p>
            <a:pPr marL="0" indent="0">
              <a:buNone/>
            </a:pPr>
            <a:r>
              <a:rPr lang="en-US" sz="2200" dirty="0"/>
              <a:t>The partition now includes a sum of squares for the interaction: </a:t>
            </a:r>
            <a:r>
              <a:rPr lang="en-US" sz="2200" i="1" dirty="0"/>
              <a:t>S</a:t>
            </a:r>
            <a:r>
              <a:rPr lang="en-US" sz="100" i="1" dirty="0"/>
              <a:t> </a:t>
            </a:r>
            <a:r>
              <a:rPr lang="en-US" sz="2200" i="1" dirty="0" err="1"/>
              <a:t>S</a:t>
            </a:r>
            <a:r>
              <a:rPr lang="en-US" sz="100" i="1" dirty="0"/>
              <a:t> </a:t>
            </a:r>
            <a:r>
              <a:rPr lang="en-US" sz="2200" i="1" dirty="0"/>
              <a:t>T</a:t>
            </a:r>
            <a:r>
              <a:rPr lang="en-US" sz="2200" dirty="0"/>
              <a:t> = </a:t>
            </a:r>
            <a:r>
              <a:rPr lang="en-US" sz="2200" i="1" dirty="0"/>
              <a:t>S</a:t>
            </a:r>
            <a:r>
              <a:rPr lang="en-US" sz="100" i="1" dirty="0"/>
              <a:t> </a:t>
            </a:r>
            <a:r>
              <a:rPr lang="en-US" sz="2200" i="1" dirty="0" err="1"/>
              <a:t>S</a:t>
            </a:r>
            <a:r>
              <a:rPr lang="en-US" sz="100" i="1" dirty="0"/>
              <a:t> </a:t>
            </a:r>
            <a:r>
              <a:rPr lang="en-US" sz="2200" i="1" dirty="0"/>
              <a:t>A</a:t>
            </a:r>
            <a:r>
              <a:rPr lang="en-US" sz="2200" dirty="0"/>
              <a:t> + </a:t>
            </a:r>
            <a:r>
              <a:rPr lang="en-US" sz="2200" i="1" dirty="0"/>
              <a:t>S</a:t>
            </a:r>
            <a:r>
              <a:rPr lang="en-US" sz="100" i="1" dirty="0"/>
              <a:t> </a:t>
            </a:r>
            <a:r>
              <a:rPr lang="en-US" sz="2200" i="1" dirty="0" err="1"/>
              <a:t>S</a:t>
            </a:r>
            <a:r>
              <a:rPr lang="en-US" sz="100" i="1" dirty="0"/>
              <a:t> </a:t>
            </a:r>
            <a:r>
              <a:rPr lang="en-US" sz="2200" i="1" dirty="0"/>
              <a:t>B</a:t>
            </a:r>
            <a:r>
              <a:rPr lang="en-US" sz="2200" dirty="0"/>
              <a:t> + </a:t>
            </a:r>
            <a:r>
              <a:rPr lang="en-US" sz="2200" i="1" dirty="0"/>
              <a:t>S</a:t>
            </a:r>
            <a:r>
              <a:rPr lang="en-US" sz="100" i="1" dirty="0"/>
              <a:t> </a:t>
            </a:r>
            <a:r>
              <a:rPr lang="en-US" sz="2200" i="1" dirty="0" err="1"/>
              <a:t>S</a:t>
            </a:r>
            <a:r>
              <a:rPr lang="en-US" sz="100" i="1" dirty="0"/>
              <a:t> </a:t>
            </a:r>
            <a:r>
              <a:rPr lang="en-US" sz="2200" i="1" dirty="0"/>
              <a:t>A</a:t>
            </a:r>
            <a:r>
              <a:rPr lang="en-US" sz="100" i="1" dirty="0"/>
              <a:t> </a:t>
            </a:r>
            <a:r>
              <a:rPr lang="en-US" sz="2200" i="1" dirty="0"/>
              <a:t>B </a:t>
            </a:r>
            <a:r>
              <a:rPr lang="en-US" sz="2200" dirty="0"/>
              <a:t>+ </a:t>
            </a:r>
            <a:r>
              <a:rPr lang="en-US" sz="2200" i="1" dirty="0"/>
              <a:t>S</a:t>
            </a:r>
            <a:r>
              <a:rPr lang="en-US" sz="100" i="1" dirty="0"/>
              <a:t> </a:t>
            </a:r>
            <a:r>
              <a:rPr lang="en-US" sz="2200" i="1" dirty="0" err="1"/>
              <a:t>S</a:t>
            </a:r>
            <a:r>
              <a:rPr lang="en-US" sz="100" i="1" dirty="0"/>
              <a:t> </a:t>
            </a:r>
            <a:r>
              <a:rPr lang="en-US" sz="2200" i="1" dirty="0"/>
              <a:t>E</a:t>
            </a:r>
            <a:r>
              <a:rPr lang="en-US" sz="2200" dirty="0"/>
              <a:t>.</a:t>
            </a:r>
            <a:endParaRPr lang="en-IN" sz="2200" dirty="0"/>
          </a:p>
        </p:txBody>
      </p:sp>
    </p:spTree>
    <p:extLst>
      <p:ext uri="{BB962C8B-B14F-4D97-AF65-F5344CB8AC3E}">
        <p14:creationId xmlns:p14="http://schemas.microsoft.com/office/powerpoint/2010/main" val="2723620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293D-7D63-4847-A366-9A6A43CA4A58}"/>
              </a:ext>
            </a:extLst>
          </p:cNvPr>
          <p:cNvSpPr>
            <a:spLocks noGrp="1"/>
          </p:cNvSpPr>
          <p:nvPr>
            <p:ph type="title"/>
          </p:nvPr>
        </p:nvSpPr>
        <p:spPr>
          <a:xfrm>
            <a:off x="457200" y="274638"/>
            <a:ext cx="8305800" cy="1143000"/>
          </a:xfrm>
        </p:spPr>
        <p:txBody>
          <a:bodyPr>
            <a:normAutofit fontScale="90000"/>
          </a:bodyPr>
          <a:lstStyle/>
          <a:p>
            <a:r>
              <a:rPr lang="en-US" dirty="0"/>
              <a:t>13.4 Two-Way ANOVA Test: With Interaction </a:t>
            </a:r>
            <a:r>
              <a:rPr lang="en-US" sz="1100" dirty="0"/>
              <a:t>2</a:t>
            </a:r>
            <a:endParaRPr lang="en-IN" dirty="0"/>
          </a:p>
        </p:txBody>
      </p:sp>
      <p:sp>
        <p:nvSpPr>
          <p:cNvPr id="3" name="Content Placeholder 2">
            <a:extLst>
              <a:ext uri="{FF2B5EF4-FFF2-40B4-BE49-F238E27FC236}">
                <a16:creationId xmlns:a16="http://schemas.microsoft.com/office/drawing/2014/main" id="{BEE84EEB-3414-45D2-9AC6-6B5B6ABE9FA3}"/>
              </a:ext>
            </a:extLst>
          </p:cNvPr>
          <p:cNvSpPr>
            <a:spLocks noGrp="1"/>
          </p:cNvSpPr>
          <p:nvPr>
            <p:ph idx="1"/>
          </p:nvPr>
        </p:nvSpPr>
        <p:spPr>
          <a:xfrm>
            <a:off x="457200" y="1600201"/>
            <a:ext cx="8305800" cy="678304"/>
          </a:xfrm>
        </p:spPr>
        <p:txBody>
          <a:bodyPr>
            <a:noAutofit/>
          </a:bodyPr>
          <a:lstStyle/>
          <a:p>
            <a:pPr marL="292608" indent="-292608">
              <a:lnSpc>
                <a:spcPct val="90000"/>
              </a:lnSpc>
            </a:pPr>
            <a:r>
              <a:rPr lang="en-US" sz="2000" dirty="0"/>
              <a:t>Example: income by field and education level with replication and interactions.</a:t>
            </a:r>
            <a:endParaRPr lang="en-IN" sz="2000" dirty="0"/>
          </a:p>
        </p:txBody>
      </p:sp>
      <p:sp>
        <p:nvSpPr>
          <p:cNvPr id="4" name="Content Placeholder 3">
            <a:extLst>
              <a:ext uri="{FF2B5EF4-FFF2-40B4-BE49-F238E27FC236}">
                <a16:creationId xmlns:a16="http://schemas.microsoft.com/office/drawing/2014/main" id="{8B24834D-D264-448C-B2AD-053C8ADA419B}"/>
              </a:ext>
            </a:extLst>
          </p:cNvPr>
          <p:cNvSpPr>
            <a:spLocks noGrp="1"/>
          </p:cNvSpPr>
          <p:nvPr>
            <p:ph idx="10"/>
          </p:nvPr>
        </p:nvSpPr>
        <p:spPr>
          <a:xfrm>
            <a:off x="4144780" y="2319730"/>
            <a:ext cx="3170420" cy="363509"/>
          </a:xfrm>
        </p:spPr>
        <p:txBody>
          <a:bodyPr>
            <a:normAutofit lnSpcReduction="10000"/>
          </a:bodyPr>
          <a:lstStyle/>
          <a:p>
            <a:pPr marL="0" indent="0">
              <a:buNone/>
            </a:pPr>
            <a:r>
              <a:rPr lang="en-IN" sz="1800" b="1" dirty="0"/>
              <a:t>Field of Employment (Factor </a:t>
            </a:r>
            <a:r>
              <a:rPr lang="en-IN" sz="1800" b="1" i="1" dirty="0"/>
              <a:t>A</a:t>
            </a:r>
            <a:r>
              <a:rPr lang="en-IN" sz="1800" b="1" dirty="0"/>
              <a:t>)</a:t>
            </a:r>
          </a:p>
        </p:txBody>
      </p:sp>
      <p:graphicFrame>
        <p:nvGraphicFramePr>
          <p:cNvPr id="8" name="Table 8">
            <a:extLst>
              <a:ext uri="{FF2B5EF4-FFF2-40B4-BE49-F238E27FC236}">
                <a16:creationId xmlns:a16="http://schemas.microsoft.com/office/drawing/2014/main" id="{2E71C1E1-1A6D-425A-970B-10640EFD2550}"/>
              </a:ext>
            </a:extLst>
          </p:cNvPr>
          <p:cNvGraphicFramePr>
            <a:graphicFrameLocks noGrp="1"/>
          </p:cNvGraphicFramePr>
          <p:nvPr>
            <p:extLst>
              <p:ext uri="{D42A27DB-BD31-4B8C-83A1-F6EECF244321}">
                <p14:modId xmlns:p14="http://schemas.microsoft.com/office/powerpoint/2010/main" val="2345731926"/>
              </p:ext>
            </p:extLst>
          </p:nvPr>
        </p:nvGraphicFramePr>
        <p:xfrm>
          <a:off x="506898" y="2699027"/>
          <a:ext cx="8179902" cy="3256280"/>
        </p:xfrm>
        <a:graphic>
          <a:graphicData uri="http://schemas.openxmlformats.org/drawingml/2006/table">
            <a:tbl>
              <a:tblPr firstRow="1" bandRow="1">
                <a:tableStyleId>{5C22544A-7EE6-4342-B048-85BDC9FD1C3A}</a:tableStyleId>
              </a:tblPr>
              <a:tblGrid>
                <a:gridCol w="2160102">
                  <a:extLst>
                    <a:ext uri="{9D8B030D-6E8A-4147-A177-3AD203B41FA5}">
                      <a16:colId xmlns:a16="http://schemas.microsoft.com/office/drawing/2014/main" val="127636871"/>
                    </a:ext>
                  </a:extLst>
                </a:gridCol>
                <a:gridCol w="2133600">
                  <a:extLst>
                    <a:ext uri="{9D8B030D-6E8A-4147-A177-3AD203B41FA5}">
                      <a16:colId xmlns:a16="http://schemas.microsoft.com/office/drawing/2014/main" val="2815010673"/>
                    </a:ext>
                  </a:extLst>
                </a:gridCol>
                <a:gridCol w="1981200">
                  <a:extLst>
                    <a:ext uri="{9D8B030D-6E8A-4147-A177-3AD203B41FA5}">
                      <a16:colId xmlns:a16="http://schemas.microsoft.com/office/drawing/2014/main" val="998302198"/>
                    </a:ext>
                  </a:extLst>
                </a:gridCol>
                <a:gridCol w="1905000">
                  <a:extLst>
                    <a:ext uri="{9D8B030D-6E8A-4147-A177-3AD203B41FA5}">
                      <a16:colId xmlns:a16="http://schemas.microsoft.com/office/drawing/2014/main" val="3486599951"/>
                    </a:ext>
                  </a:extLst>
                </a:gridCol>
              </a:tblGrid>
              <a:tr h="370840">
                <a:tc>
                  <a:txBody>
                    <a:bodyPr/>
                    <a:lstStyle/>
                    <a:p>
                      <a:pPr algn="ctr"/>
                      <a:r>
                        <a:rPr lang="en-IN" dirty="0"/>
                        <a:t>Education Level (Factor </a:t>
                      </a:r>
                      <a:r>
                        <a:rPr lang="en-IN" i="1" dirty="0"/>
                        <a:t>B</a:t>
                      </a:r>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Educational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Financial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Medical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553110"/>
                  </a:ext>
                </a:extLst>
              </a:tr>
              <a:tr h="348310">
                <a:tc>
                  <a:txBody>
                    <a:bodyPr/>
                    <a:lstStyle/>
                    <a:p>
                      <a:pPr algn="ctr"/>
                      <a:r>
                        <a:rPr lang="en-IN" dirty="0"/>
                        <a:t>No High School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9914931"/>
                  </a:ext>
                </a:extLst>
              </a:tr>
              <a:tr h="282270">
                <a:tc>
                  <a:txBody>
                    <a:bodyPr/>
                    <a:lstStyle/>
                    <a:p>
                      <a:pPr algn="ctr"/>
                      <a:r>
                        <a:rPr lang="en-IN" dirty="0"/>
                        <a:t>No High School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522320"/>
                  </a:ext>
                </a:extLst>
              </a:tr>
              <a:tr h="150190">
                <a:tc>
                  <a:txBody>
                    <a:bodyPr/>
                    <a:lstStyle/>
                    <a:p>
                      <a:pPr algn="ctr"/>
                      <a:r>
                        <a:rPr lang="en-IN" dirty="0"/>
                        <a:t>No High School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462125"/>
                  </a:ext>
                </a:extLst>
              </a:tr>
              <a:tr h="421640">
                <a:tc>
                  <a:txBody>
                    <a:bodyPr/>
                    <a:lstStyle/>
                    <a:p>
                      <a:pPr algn="ctr"/>
                      <a:r>
                        <a:rPr kumimoji="0" lang="en-IN" sz="1800" b="0" i="0" u="none" strike="noStrike" kern="1200" cap="none" spc="0" normalizeH="0" baseline="0" noProof="0" dirty="0">
                          <a:ln>
                            <a:noFill/>
                          </a:ln>
                          <a:solidFill>
                            <a:prstClr val="black"/>
                          </a:solidFill>
                          <a:effectLst/>
                          <a:uLnTx/>
                          <a:uFillTx/>
                          <a:latin typeface="+mn-lt"/>
                          <a:ea typeface="+mn-ea"/>
                          <a:cs typeface="+mn-cs"/>
                        </a:rPr>
                        <a:t>…</a:t>
                      </a:r>
                      <a:endParaRPr lang="en-IN" dirty="0"/>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a:ea typeface="+mn-ea"/>
                          <a:cs typeface="+mn-cs"/>
                        </a:rPr>
                        <a:t>…</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a:ea typeface="+mn-ea"/>
                          <a:cs typeface="+mn-cs"/>
                        </a:rPr>
                        <a:t>…</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0795051"/>
                  </a:ext>
                </a:extLst>
              </a:tr>
              <a:tr h="277190">
                <a:tc>
                  <a:txBody>
                    <a:bodyPr/>
                    <a:lstStyle/>
                    <a:p>
                      <a:pPr algn="ctr"/>
                      <a:r>
                        <a:rPr lang="en-IN" dirty="0"/>
                        <a:t>Master’s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3028182"/>
                  </a:ext>
                </a:extLst>
              </a:tr>
              <a:tr h="292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Master’s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3011669"/>
                  </a:ext>
                </a:extLst>
              </a:tr>
              <a:tr h="307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Master’s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898321"/>
                  </a:ext>
                </a:extLst>
              </a:tr>
            </a:tbl>
          </a:graphicData>
        </a:graphic>
      </p:graphicFrame>
    </p:spTree>
    <p:extLst>
      <p:ext uri="{BB962C8B-B14F-4D97-AF65-F5344CB8AC3E}">
        <p14:creationId xmlns:p14="http://schemas.microsoft.com/office/powerpoint/2010/main" val="2839025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C84B-901D-4EC7-8A9B-A7DDF876A69F}"/>
              </a:ext>
            </a:extLst>
          </p:cNvPr>
          <p:cNvSpPr>
            <a:spLocks noGrp="1"/>
          </p:cNvSpPr>
          <p:nvPr>
            <p:ph type="title"/>
          </p:nvPr>
        </p:nvSpPr>
        <p:spPr>
          <a:xfrm>
            <a:off x="457200" y="274638"/>
            <a:ext cx="8314750" cy="1143000"/>
          </a:xfrm>
        </p:spPr>
        <p:txBody>
          <a:bodyPr>
            <a:normAutofit fontScale="90000"/>
          </a:bodyPr>
          <a:lstStyle/>
          <a:p>
            <a:r>
              <a:rPr lang="en-US" dirty="0"/>
              <a:t>13.4 Two-Way ANOVA Test: With Interaction </a:t>
            </a:r>
            <a:r>
              <a:rPr lang="en-US" sz="1100" dirty="0"/>
              <a:t>3</a:t>
            </a:r>
            <a:endParaRPr lang="en-IN" sz="1100" dirty="0"/>
          </a:p>
        </p:txBody>
      </p:sp>
      <p:sp>
        <p:nvSpPr>
          <p:cNvPr id="3" name="Content Placeholder 2">
            <a:extLst>
              <a:ext uri="{FF2B5EF4-FFF2-40B4-BE49-F238E27FC236}">
                <a16:creationId xmlns:a16="http://schemas.microsoft.com/office/drawing/2014/main" id="{8B5FFE4B-D7C3-4DF5-B53C-E71D05A96448}"/>
              </a:ext>
            </a:extLst>
          </p:cNvPr>
          <p:cNvSpPr>
            <a:spLocks noGrp="1"/>
          </p:cNvSpPr>
          <p:nvPr>
            <p:ph idx="1"/>
          </p:nvPr>
        </p:nvSpPr>
        <p:spPr>
          <a:xfrm>
            <a:off x="457200" y="1600201"/>
            <a:ext cx="2825646" cy="408481"/>
          </a:xfrm>
        </p:spPr>
        <p:txBody>
          <a:bodyPr>
            <a:normAutofit/>
          </a:bodyPr>
          <a:lstStyle/>
          <a:p>
            <a:pPr marL="292608" indent="-292608">
              <a:lnSpc>
                <a:spcPct val="90000"/>
              </a:lnSpc>
              <a:spcBef>
                <a:spcPts val="500"/>
              </a:spcBef>
            </a:pPr>
            <a:r>
              <a:rPr lang="en-US" sz="2000" dirty="0"/>
              <a:t>Example, continued.</a:t>
            </a:r>
            <a:endParaRPr lang="en-IN" sz="2000" dirty="0"/>
          </a:p>
        </p:txBody>
      </p:sp>
      <p:sp>
        <p:nvSpPr>
          <p:cNvPr id="4" name="Content Placeholder 3">
            <a:extLst>
              <a:ext uri="{FF2B5EF4-FFF2-40B4-BE49-F238E27FC236}">
                <a16:creationId xmlns:a16="http://schemas.microsoft.com/office/drawing/2014/main" id="{D7ABDE3D-EC14-425B-8605-185F285E5DF6}"/>
              </a:ext>
            </a:extLst>
          </p:cNvPr>
          <p:cNvSpPr>
            <a:spLocks noGrp="1"/>
          </p:cNvSpPr>
          <p:nvPr>
            <p:ph idx="10"/>
          </p:nvPr>
        </p:nvSpPr>
        <p:spPr>
          <a:xfrm>
            <a:off x="3169170" y="2133601"/>
            <a:ext cx="3155430" cy="369756"/>
          </a:xfrm>
        </p:spPr>
        <p:txBody>
          <a:bodyPr>
            <a:normAutofit/>
          </a:bodyPr>
          <a:lstStyle/>
          <a:p>
            <a:pPr marL="0" indent="0">
              <a:lnSpc>
                <a:spcPct val="90000"/>
              </a:lnSpc>
              <a:buNone/>
            </a:pPr>
            <a:r>
              <a:rPr lang="en-IN" sz="1800" b="1" dirty="0"/>
              <a:t>Field of Employment (Factor </a:t>
            </a:r>
            <a:r>
              <a:rPr lang="en-IN" sz="1800" b="1" i="1" dirty="0"/>
              <a:t>A</a:t>
            </a:r>
            <a:r>
              <a:rPr lang="en-IN" sz="1800" b="1" dirty="0"/>
              <a:t>)</a:t>
            </a:r>
          </a:p>
        </p:txBody>
      </p:sp>
      <p:graphicFrame>
        <p:nvGraphicFramePr>
          <p:cNvPr id="8" name="Table 8">
            <a:extLst>
              <a:ext uri="{FF2B5EF4-FFF2-40B4-BE49-F238E27FC236}">
                <a16:creationId xmlns:a16="http://schemas.microsoft.com/office/drawing/2014/main" id="{AB5CD13E-7419-4916-BD41-88BE71D5E7C2}"/>
              </a:ext>
            </a:extLst>
          </p:cNvPr>
          <p:cNvGraphicFramePr>
            <a:graphicFrameLocks noGrp="1"/>
          </p:cNvGraphicFramePr>
          <p:nvPr>
            <p:extLst>
              <p:ext uri="{D42A27DB-BD31-4B8C-83A1-F6EECF244321}">
                <p14:modId xmlns:p14="http://schemas.microsoft.com/office/powerpoint/2010/main" val="3511908869"/>
              </p:ext>
            </p:extLst>
          </p:nvPr>
        </p:nvGraphicFramePr>
        <p:xfrm>
          <a:off x="457200" y="2575560"/>
          <a:ext cx="8458200" cy="249428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686420346"/>
                    </a:ext>
                  </a:extLst>
                </a:gridCol>
                <a:gridCol w="1615440">
                  <a:extLst>
                    <a:ext uri="{9D8B030D-6E8A-4147-A177-3AD203B41FA5}">
                      <a16:colId xmlns:a16="http://schemas.microsoft.com/office/drawing/2014/main" val="1297888953"/>
                    </a:ext>
                  </a:extLst>
                </a:gridCol>
                <a:gridCol w="1676400">
                  <a:extLst>
                    <a:ext uri="{9D8B030D-6E8A-4147-A177-3AD203B41FA5}">
                      <a16:colId xmlns:a16="http://schemas.microsoft.com/office/drawing/2014/main" val="3210091137"/>
                    </a:ext>
                  </a:extLst>
                </a:gridCol>
                <a:gridCol w="1524000">
                  <a:extLst>
                    <a:ext uri="{9D8B030D-6E8A-4147-A177-3AD203B41FA5}">
                      <a16:colId xmlns:a16="http://schemas.microsoft.com/office/drawing/2014/main" val="462956865"/>
                    </a:ext>
                  </a:extLst>
                </a:gridCol>
                <a:gridCol w="1981200">
                  <a:extLst>
                    <a:ext uri="{9D8B030D-6E8A-4147-A177-3AD203B41FA5}">
                      <a16:colId xmlns:a16="http://schemas.microsoft.com/office/drawing/2014/main" val="687538069"/>
                    </a:ext>
                  </a:extLst>
                </a:gridCol>
              </a:tblGrid>
              <a:tr h="370840">
                <a:tc>
                  <a:txBody>
                    <a:bodyPr/>
                    <a:lstStyle/>
                    <a:p>
                      <a:pPr algn="ctr"/>
                      <a:r>
                        <a:rPr lang="en-IN" dirty="0"/>
                        <a:t>Education Level (Factor </a:t>
                      </a:r>
                      <a:r>
                        <a:rPr lang="en-IN" i="1" dirty="0"/>
                        <a:t>B</a:t>
                      </a:r>
                      <a:r>
                        <a:rPr lang="en-IN" i="0" dirty="0"/>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Educational Services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Financial Services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Medical Services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Factor </a:t>
                      </a:r>
                      <a:r>
                        <a:rPr lang="en-IN" i="1" dirty="0"/>
                        <a:t>B</a:t>
                      </a:r>
                      <a:r>
                        <a:rPr lang="en-IN" dirty="0"/>
                        <a:t> Means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9267443"/>
                  </a:ext>
                </a:extLst>
              </a:tr>
              <a:tr h="370840">
                <a:tc>
                  <a:txBody>
                    <a:bodyPr/>
                    <a:lstStyle/>
                    <a:p>
                      <a:r>
                        <a:rPr lang="en-IN" dirty="0"/>
                        <a:t>No High School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22.3333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25.6667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25.00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24.3333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6669973"/>
                  </a:ext>
                </a:extLst>
              </a:tr>
              <a:tr h="370840">
                <a:tc>
                  <a:txBody>
                    <a:bodyPr/>
                    <a:lstStyle/>
                    <a:p>
                      <a:r>
                        <a:rPr lang="en-IN" dirty="0"/>
                        <a:t>High School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33.00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46.00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43.3333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40.7778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5551254"/>
                  </a:ext>
                </a:extLst>
              </a:tr>
              <a:tr h="370840">
                <a:tc>
                  <a:txBody>
                    <a:bodyPr/>
                    <a:lstStyle/>
                    <a:p>
                      <a:r>
                        <a:rPr lang="en-IN" dirty="0"/>
                        <a:t>Bachelor’s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47.6667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54.6667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59.3333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53.8889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208057"/>
                  </a:ext>
                </a:extLst>
              </a:tr>
              <a:tr h="370840">
                <a:tc>
                  <a:txBody>
                    <a:bodyPr/>
                    <a:lstStyle/>
                    <a:p>
                      <a:r>
                        <a:rPr lang="en-IN" dirty="0"/>
                        <a:t>Master’s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77.00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92.3333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98.3333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89.2222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2942402"/>
                  </a:ext>
                </a:extLst>
              </a:tr>
              <a:tr h="370840">
                <a:tc>
                  <a:txBody>
                    <a:bodyPr/>
                    <a:lstStyle/>
                    <a:p>
                      <a:r>
                        <a:rPr lang="en-IN" dirty="0"/>
                        <a:t>Factor </a:t>
                      </a:r>
                      <a:r>
                        <a:rPr lang="en-IN" i="1" dirty="0"/>
                        <a:t>A</a:t>
                      </a:r>
                      <a:r>
                        <a:rPr lang="en-IN" dirty="0"/>
                        <a:t> Means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45.00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54.6667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l"/>
                      <a:r>
                        <a:rPr lang="en-IN" dirty="0"/>
                        <a:t>56.50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5773825"/>
                  </a:ext>
                </a:extLst>
              </a:tr>
            </a:tbl>
          </a:graphicData>
        </a:graphic>
      </p:graphicFrame>
      <p:graphicFrame>
        <p:nvGraphicFramePr>
          <p:cNvPr id="9" name="Object 8">
            <a:extLst>
              <a:ext uri="{FF2B5EF4-FFF2-40B4-BE49-F238E27FC236}">
                <a16:creationId xmlns:a16="http://schemas.microsoft.com/office/drawing/2014/main" id="{C06422D0-8A9B-496E-8BC8-564C7DFB3385}"/>
              </a:ext>
            </a:extLst>
          </p:cNvPr>
          <p:cNvGraphicFramePr>
            <a:graphicFrameLocks noChangeAspect="1"/>
          </p:cNvGraphicFramePr>
          <p:nvPr>
            <p:extLst>
              <p:ext uri="{D42A27DB-BD31-4B8C-83A1-F6EECF244321}">
                <p14:modId xmlns:p14="http://schemas.microsoft.com/office/powerpoint/2010/main" val="2364191257"/>
              </p:ext>
            </p:extLst>
          </p:nvPr>
        </p:nvGraphicFramePr>
        <p:xfrm>
          <a:off x="7175500" y="4760913"/>
          <a:ext cx="1143000" cy="254000"/>
        </p:xfrm>
        <a:graphic>
          <a:graphicData uri="http://schemas.openxmlformats.org/presentationml/2006/ole">
            <mc:AlternateContent xmlns:mc="http://schemas.openxmlformats.org/markup-compatibility/2006">
              <mc:Choice xmlns:v="urn:schemas-microsoft-com:vml" Requires="v">
                <p:oleObj name="Equation" r:id="rId2" imgW="1143000" imgH="253800" progId="Equation.DSMT4">
                  <p:embed/>
                </p:oleObj>
              </mc:Choice>
              <mc:Fallback>
                <p:oleObj name="Equation" r:id="rId2" imgW="1143000" imgH="253800" progId="Equation.DSMT4">
                  <p:embed/>
                  <p:pic>
                    <p:nvPicPr>
                      <p:cNvPr id="0" name=""/>
                      <p:cNvPicPr/>
                      <p:nvPr/>
                    </p:nvPicPr>
                    <p:blipFill>
                      <a:blip r:embed="rId3"/>
                      <a:stretch>
                        <a:fillRect/>
                      </a:stretch>
                    </p:blipFill>
                    <p:spPr>
                      <a:xfrm>
                        <a:off x="7175500" y="4760913"/>
                        <a:ext cx="1143000" cy="254000"/>
                      </a:xfrm>
                      <a:prstGeom prst="rect">
                        <a:avLst/>
                      </a:prstGeom>
                    </p:spPr>
                  </p:pic>
                </p:oleObj>
              </mc:Fallback>
            </mc:AlternateContent>
          </a:graphicData>
        </a:graphic>
      </p:graphicFrame>
    </p:spTree>
    <p:extLst>
      <p:ext uri="{BB962C8B-B14F-4D97-AF65-F5344CB8AC3E}">
        <p14:creationId xmlns:p14="http://schemas.microsoft.com/office/powerpoint/2010/main" val="1774700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B620-055D-4FD6-BB98-A435C3E923D9}"/>
              </a:ext>
            </a:extLst>
          </p:cNvPr>
          <p:cNvSpPr>
            <a:spLocks noGrp="1"/>
          </p:cNvSpPr>
          <p:nvPr>
            <p:ph type="title"/>
          </p:nvPr>
        </p:nvSpPr>
        <p:spPr>
          <a:xfrm>
            <a:off x="457200" y="274638"/>
            <a:ext cx="8305800" cy="1143000"/>
          </a:xfrm>
        </p:spPr>
        <p:txBody>
          <a:bodyPr>
            <a:normAutofit fontScale="90000"/>
          </a:bodyPr>
          <a:lstStyle/>
          <a:p>
            <a:r>
              <a:rPr lang="en-US" dirty="0"/>
              <a:t>13.4 Two-Way ANOVA Test: With Interaction </a:t>
            </a:r>
            <a:r>
              <a:rPr lang="en-US" sz="1100" dirty="0"/>
              <a:t>4</a:t>
            </a:r>
            <a:endParaRPr lang="en-IN" dirty="0"/>
          </a:p>
        </p:txBody>
      </p:sp>
      <p:sp>
        <p:nvSpPr>
          <p:cNvPr id="3" name="Content Placeholder 2">
            <a:extLst>
              <a:ext uri="{FF2B5EF4-FFF2-40B4-BE49-F238E27FC236}">
                <a16:creationId xmlns:a16="http://schemas.microsoft.com/office/drawing/2014/main" id="{567535DD-68A4-47F3-B202-5574A5952CF8}"/>
              </a:ext>
            </a:extLst>
          </p:cNvPr>
          <p:cNvSpPr>
            <a:spLocks noGrp="1"/>
          </p:cNvSpPr>
          <p:nvPr>
            <p:ph idx="1"/>
          </p:nvPr>
        </p:nvSpPr>
        <p:spPr>
          <a:xfrm>
            <a:off x="457200" y="1600202"/>
            <a:ext cx="8229600" cy="819726"/>
          </a:xfrm>
        </p:spPr>
        <p:txBody>
          <a:bodyPr>
            <a:normAutofit/>
          </a:bodyPr>
          <a:lstStyle/>
          <a:p>
            <a:pPr>
              <a:lnSpc>
                <a:spcPct val="90000"/>
              </a:lnSpc>
            </a:pPr>
            <a:r>
              <a:rPr lang="en-US" sz="2400" dirty="0"/>
              <a:t>Example, continued with Excel.</a:t>
            </a:r>
          </a:p>
          <a:p>
            <a:pPr>
              <a:lnSpc>
                <a:spcPct val="90000"/>
              </a:lnSpc>
            </a:pPr>
            <a:r>
              <a:rPr lang="en-US" sz="2400" dirty="0"/>
              <a:t>Data &gt; Data Analysis &gt; ANOVA: Two Factor With Replication.</a:t>
            </a:r>
            <a:endParaRPr lang="en-IN" sz="2400" dirty="0"/>
          </a:p>
        </p:txBody>
      </p:sp>
      <p:pic>
        <p:nvPicPr>
          <p:cNvPr id="5" name="Picture 4" descr="A screenshot of Excel’s ANOVA: Two-Factor With Replication dialog box.">
            <a:extLst>
              <a:ext uri="{FF2B5EF4-FFF2-40B4-BE49-F238E27FC236}">
                <a16:creationId xmlns:a16="http://schemas.microsoft.com/office/drawing/2014/main" id="{1126E8BA-0690-42C5-AFF9-4A415B6BCB2D}"/>
              </a:ext>
            </a:extLst>
          </p:cNvPr>
          <p:cNvPicPr>
            <a:picLocks noChangeAspect="1"/>
          </p:cNvPicPr>
          <p:nvPr/>
        </p:nvPicPr>
        <p:blipFill>
          <a:blip r:embed="rId2"/>
          <a:stretch>
            <a:fillRect/>
          </a:stretch>
        </p:blipFill>
        <p:spPr>
          <a:xfrm>
            <a:off x="1827190" y="2482516"/>
            <a:ext cx="5259410" cy="3232484"/>
          </a:xfrm>
          <a:prstGeom prst="rect">
            <a:avLst/>
          </a:prstGeom>
        </p:spPr>
      </p:pic>
      <p:sp>
        <p:nvSpPr>
          <p:cNvPr id="6" name="Content Placeholder 5">
            <a:extLst>
              <a:ext uri="{FF2B5EF4-FFF2-40B4-BE49-F238E27FC236}">
                <a16:creationId xmlns:a16="http://schemas.microsoft.com/office/drawing/2014/main" id="{C1D52C21-9CBB-4682-9F60-4BA0DAE01F27}"/>
              </a:ext>
            </a:extLst>
          </p:cNvPr>
          <p:cNvSpPr>
            <a:spLocks noGrp="1"/>
          </p:cNvSpPr>
          <p:nvPr>
            <p:ph sz="quarter" idx="10"/>
          </p:nvPr>
        </p:nvSpPr>
        <p:spPr/>
        <p:txBody>
          <a:bodyPr/>
          <a:lstStyle/>
          <a:p>
            <a:r>
              <a:rPr lang="en-US" dirty="0">
                <a:hlinkClick r:id="rId3" action="ppaction://hlinksldjump"/>
              </a:rPr>
              <a:t>Access the text alternative for slide images.</a:t>
            </a:r>
            <a:endParaRPr lang="en-IN" dirty="0"/>
          </a:p>
        </p:txBody>
      </p:sp>
    </p:spTree>
    <p:extLst>
      <p:ext uri="{BB962C8B-B14F-4D97-AF65-F5344CB8AC3E}">
        <p14:creationId xmlns:p14="http://schemas.microsoft.com/office/powerpoint/2010/main" val="3962479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AB68-4E6E-402A-8116-6587D016D87D}"/>
              </a:ext>
            </a:extLst>
          </p:cNvPr>
          <p:cNvSpPr>
            <a:spLocks noGrp="1"/>
          </p:cNvSpPr>
          <p:nvPr>
            <p:ph type="title"/>
          </p:nvPr>
        </p:nvSpPr>
        <p:spPr>
          <a:xfrm>
            <a:off x="457200" y="274638"/>
            <a:ext cx="8305800" cy="1143000"/>
          </a:xfrm>
        </p:spPr>
        <p:txBody>
          <a:bodyPr>
            <a:normAutofit fontScale="90000"/>
          </a:bodyPr>
          <a:lstStyle/>
          <a:p>
            <a:r>
              <a:rPr lang="en-US" dirty="0"/>
              <a:t>13.4 Two-Way ANOVA Test: With Interaction </a:t>
            </a:r>
            <a:r>
              <a:rPr lang="en-US" sz="1100" dirty="0"/>
              <a:t>5</a:t>
            </a:r>
            <a:endParaRPr lang="en-IN" dirty="0"/>
          </a:p>
        </p:txBody>
      </p:sp>
      <p:sp>
        <p:nvSpPr>
          <p:cNvPr id="3" name="Content Placeholder 2">
            <a:extLst>
              <a:ext uri="{FF2B5EF4-FFF2-40B4-BE49-F238E27FC236}">
                <a16:creationId xmlns:a16="http://schemas.microsoft.com/office/drawing/2014/main" id="{4E96B924-CF4D-408F-A577-010DFFF586A1}"/>
              </a:ext>
            </a:extLst>
          </p:cNvPr>
          <p:cNvSpPr>
            <a:spLocks noGrp="1"/>
          </p:cNvSpPr>
          <p:nvPr>
            <p:ph idx="1"/>
          </p:nvPr>
        </p:nvSpPr>
        <p:spPr>
          <a:xfrm>
            <a:off x="457200" y="1600201"/>
            <a:ext cx="8305800" cy="468442"/>
          </a:xfrm>
        </p:spPr>
        <p:txBody>
          <a:bodyPr>
            <a:normAutofit/>
          </a:bodyPr>
          <a:lstStyle/>
          <a:p>
            <a:pPr>
              <a:lnSpc>
                <a:spcPct val="90000"/>
              </a:lnSpc>
            </a:pPr>
            <a:r>
              <a:rPr lang="en-US" sz="2400" dirty="0"/>
              <a:t>Example, continued with Excel.</a:t>
            </a:r>
            <a:endParaRPr lang="en-IN" sz="2400" dirty="0"/>
          </a:p>
        </p:txBody>
      </p:sp>
      <p:graphicFrame>
        <p:nvGraphicFramePr>
          <p:cNvPr id="5" name="Table 5">
            <a:extLst>
              <a:ext uri="{FF2B5EF4-FFF2-40B4-BE49-F238E27FC236}">
                <a16:creationId xmlns:a16="http://schemas.microsoft.com/office/drawing/2014/main" id="{F2679688-7CD2-41DF-BB3B-4C7F2ABEBC71}"/>
              </a:ext>
            </a:extLst>
          </p:cNvPr>
          <p:cNvGraphicFramePr>
            <a:graphicFrameLocks noGrp="1"/>
          </p:cNvGraphicFramePr>
          <p:nvPr>
            <p:extLst>
              <p:ext uri="{D42A27DB-BD31-4B8C-83A1-F6EECF244321}">
                <p14:modId xmlns:p14="http://schemas.microsoft.com/office/powerpoint/2010/main" val="2445383264"/>
              </p:ext>
            </p:extLst>
          </p:nvPr>
        </p:nvGraphicFramePr>
        <p:xfrm>
          <a:off x="457200" y="2286000"/>
          <a:ext cx="8305799" cy="3616984"/>
        </p:xfrm>
        <a:graphic>
          <a:graphicData uri="http://schemas.openxmlformats.org/drawingml/2006/table">
            <a:tbl>
              <a:tblPr firstRow="1" bandRow="1">
                <a:tableStyleId>{5C22544A-7EE6-4342-B048-85BDC9FD1C3A}</a:tableStyleId>
              </a:tblPr>
              <a:tblGrid>
                <a:gridCol w="1384300">
                  <a:extLst>
                    <a:ext uri="{9D8B030D-6E8A-4147-A177-3AD203B41FA5}">
                      <a16:colId xmlns:a16="http://schemas.microsoft.com/office/drawing/2014/main" val="2668775467"/>
                    </a:ext>
                  </a:extLst>
                </a:gridCol>
                <a:gridCol w="1358900">
                  <a:extLst>
                    <a:ext uri="{9D8B030D-6E8A-4147-A177-3AD203B41FA5}">
                      <a16:colId xmlns:a16="http://schemas.microsoft.com/office/drawing/2014/main" val="911762293"/>
                    </a:ext>
                  </a:extLst>
                </a:gridCol>
                <a:gridCol w="1371600">
                  <a:extLst>
                    <a:ext uri="{9D8B030D-6E8A-4147-A177-3AD203B41FA5}">
                      <a16:colId xmlns:a16="http://schemas.microsoft.com/office/drawing/2014/main" val="1444090223"/>
                    </a:ext>
                  </a:extLst>
                </a:gridCol>
                <a:gridCol w="1600200">
                  <a:extLst>
                    <a:ext uri="{9D8B030D-6E8A-4147-A177-3AD203B41FA5}">
                      <a16:colId xmlns:a16="http://schemas.microsoft.com/office/drawing/2014/main" val="2161906468"/>
                    </a:ext>
                  </a:extLst>
                </a:gridCol>
                <a:gridCol w="1143000">
                  <a:extLst>
                    <a:ext uri="{9D8B030D-6E8A-4147-A177-3AD203B41FA5}">
                      <a16:colId xmlns:a16="http://schemas.microsoft.com/office/drawing/2014/main" val="2566411993"/>
                    </a:ext>
                  </a:extLst>
                </a:gridCol>
                <a:gridCol w="1447799">
                  <a:extLst>
                    <a:ext uri="{9D8B030D-6E8A-4147-A177-3AD203B41FA5}">
                      <a16:colId xmlns:a16="http://schemas.microsoft.com/office/drawing/2014/main" val="213947152"/>
                    </a:ext>
                  </a:extLst>
                </a:gridCol>
              </a:tblGrid>
              <a:tr h="518843">
                <a:tc>
                  <a:txBody>
                    <a:bodyPr/>
                    <a:lstStyle/>
                    <a:p>
                      <a:r>
                        <a:rPr lang="en-US" sz="1800" dirty="0"/>
                        <a:t>Source of Variation</a:t>
                      </a:r>
                      <a:endParaRPr lang="en-IN" sz="18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S</a:t>
                      </a:r>
                      <a:r>
                        <a:rPr lang="en-US" sz="100" i="1" dirty="0"/>
                        <a:t> </a:t>
                      </a:r>
                      <a:r>
                        <a:rPr lang="en-US" sz="1800" i="1" dirty="0" err="1"/>
                        <a:t>S</a:t>
                      </a:r>
                      <a:endParaRPr lang="en-IN" sz="1800" i="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d</a:t>
                      </a:r>
                      <a:r>
                        <a:rPr lang="en-US" sz="100" i="1" dirty="0"/>
                        <a:t> </a:t>
                      </a:r>
                      <a:r>
                        <a:rPr lang="en-US" sz="1800" i="1" dirty="0"/>
                        <a:t>f</a:t>
                      </a:r>
                      <a:endParaRPr lang="en-IN" sz="1800" i="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M</a:t>
                      </a:r>
                      <a:r>
                        <a:rPr lang="en-US" sz="100" i="1" dirty="0"/>
                        <a:t> </a:t>
                      </a:r>
                      <a:r>
                        <a:rPr lang="en-US" sz="1800" i="1" dirty="0"/>
                        <a:t>S</a:t>
                      </a:r>
                      <a:endParaRPr lang="en-IN" sz="1800" i="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F</a:t>
                      </a:r>
                      <a:endParaRPr lang="en-IN" sz="1800" i="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p-value</a:t>
                      </a:r>
                      <a:endParaRPr lang="en-IN" sz="1800" i="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780643"/>
                  </a:ext>
                </a:extLst>
              </a:tr>
              <a:tr h="502920">
                <a:tc>
                  <a:txBody>
                    <a:bodyPr/>
                    <a:lstStyle/>
                    <a:p>
                      <a:r>
                        <a:rPr lang="en-IN" sz="1800" dirty="0"/>
                        <a:t>Sample (Rows)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i="0" dirty="0"/>
                        <a:t>20523.8889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ctr"/>
                      <a:r>
                        <a:rPr lang="en-IN" sz="18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6841.2963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658.521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3.58E-23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234421"/>
                  </a:ext>
                </a:extLst>
              </a:tr>
              <a:tr h="457200">
                <a:tc>
                  <a:txBody>
                    <a:bodyPr/>
                    <a:lstStyle/>
                    <a:p>
                      <a:r>
                        <a:rPr lang="en-IN" sz="1800" dirty="0"/>
                        <a:t>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5100" indent="0" algn="ctr"/>
                      <a:r>
                        <a:rPr lang="en-IN" sz="1800" i="0" dirty="0"/>
                        <a:t>916.2222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marR="0" lvl="0" indent="0" algn="ctr" defTabSz="914400" rtl="0" eaLnBrk="1" fontAlgn="auto" latinLnBrk="0" hangingPunct="1">
                        <a:lnSpc>
                          <a:spcPct val="100000"/>
                        </a:lnSpc>
                        <a:spcBef>
                          <a:spcPts val="0"/>
                        </a:spcBef>
                        <a:spcAft>
                          <a:spcPts val="0"/>
                        </a:spcAft>
                        <a:buClrTx/>
                        <a:buSzTx/>
                        <a:buFontTx/>
                        <a:buNone/>
                        <a:tabLst/>
                        <a:defRPr/>
                      </a:pPr>
                      <a:r>
                        <a:rPr lang="en-IN" sz="18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ctr"/>
                      <a:r>
                        <a:rPr lang="en-IN" sz="1800" dirty="0"/>
                        <a:t>458.1111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0325" indent="0" algn="ctr"/>
                      <a:r>
                        <a:rPr lang="en-IN" sz="1800" dirty="0"/>
                        <a:t>44.096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9.18E-09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5521639"/>
                  </a:ext>
                </a:extLst>
              </a:tr>
              <a:tr h="457200">
                <a:tc>
                  <a:txBody>
                    <a:bodyPr/>
                    <a:lstStyle/>
                    <a:p>
                      <a:r>
                        <a:rPr lang="en-IN" sz="1800" dirty="0"/>
                        <a:t>Interaction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ctr"/>
                      <a:r>
                        <a:rPr lang="en-IN" sz="1800" i="0" dirty="0"/>
                        <a:t>318.4444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marR="0" lvl="0" indent="0" algn="ctr" defTabSz="914400" rtl="0" eaLnBrk="1" fontAlgn="auto" latinLnBrk="0" hangingPunct="1">
                        <a:lnSpc>
                          <a:spcPct val="100000"/>
                        </a:lnSpc>
                        <a:spcBef>
                          <a:spcPts val="0"/>
                        </a:spcBef>
                        <a:spcAft>
                          <a:spcPts val="0"/>
                        </a:spcAft>
                        <a:buClrTx/>
                        <a:buSzTx/>
                        <a:buFontTx/>
                        <a:buNone/>
                        <a:tabLst/>
                        <a:defRPr/>
                      </a:pPr>
                      <a:r>
                        <a:rPr lang="en-IN" sz="18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5425" indent="0" algn="ctr"/>
                      <a:r>
                        <a:rPr lang="en-IN" sz="1800" dirty="0"/>
                        <a:t>53.0741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ctr"/>
                      <a:r>
                        <a:rPr lang="en-IN" sz="1800" dirty="0"/>
                        <a:t>5.109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5425" indent="0" algn="ctr"/>
                      <a:r>
                        <a:rPr lang="en-IN" sz="18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3677322"/>
                  </a:ext>
                </a:extLst>
              </a:tr>
              <a:tr h="457200">
                <a:tc>
                  <a:txBody>
                    <a:bodyPr/>
                    <a:lstStyle/>
                    <a:p>
                      <a:r>
                        <a:rPr lang="en-IN" sz="1800" dirty="0"/>
                        <a:t>Within (Error)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0650" indent="0" algn="ctr"/>
                      <a:r>
                        <a:rPr lang="en-IN" sz="1800" i="0" dirty="0"/>
                        <a:t>249.3333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5100" indent="0" algn="ctr"/>
                      <a:r>
                        <a:rPr lang="en-IN" sz="1800" dirty="0"/>
                        <a:t>10.3889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7952088"/>
                  </a:ext>
                </a:extLst>
              </a:tr>
              <a:tr h="416584">
                <a:tc>
                  <a:txBody>
                    <a:bodyPr/>
                    <a:lstStyle/>
                    <a:p>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6394733"/>
                  </a:ext>
                </a:extLst>
              </a:tr>
              <a:tr h="325368">
                <a:tc>
                  <a:txBody>
                    <a:bodyPr/>
                    <a:lstStyle/>
                    <a:p>
                      <a:r>
                        <a:rPr lang="en-IN" sz="18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i="0" dirty="0"/>
                        <a:t>22007.8889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622556"/>
                  </a:ext>
                </a:extLst>
              </a:tr>
            </a:tbl>
          </a:graphicData>
        </a:graphic>
      </p:graphicFrame>
    </p:spTree>
    <p:extLst>
      <p:ext uri="{BB962C8B-B14F-4D97-AF65-F5344CB8AC3E}">
        <p14:creationId xmlns:p14="http://schemas.microsoft.com/office/powerpoint/2010/main" val="1800271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7E43-3F46-4FCD-9B1D-F7501F6C1D5D}"/>
              </a:ext>
            </a:extLst>
          </p:cNvPr>
          <p:cNvSpPr>
            <a:spLocks noGrp="1"/>
          </p:cNvSpPr>
          <p:nvPr>
            <p:ph type="title"/>
          </p:nvPr>
        </p:nvSpPr>
        <p:spPr/>
        <p:txBody>
          <a:bodyPr>
            <a:normAutofit fontScale="90000"/>
          </a:bodyPr>
          <a:lstStyle/>
          <a:p>
            <a:r>
              <a:rPr lang="en-US" dirty="0"/>
              <a:t>13.4 Two-Way ANOVA Test: With Interaction </a:t>
            </a:r>
            <a:r>
              <a:rPr lang="en-US" sz="1100" dirty="0"/>
              <a:t>6</a:t>
            </a:r>
            <a:endParaRPr lang="en-IN" dirty="0"/>
          </a:p>
        </p:txBody>
      </p:sp>
      <p:sp>
        <p:nvSpPr>
          <p:cNvPr id="3" name="Content Placeholder 2">
            <a:extLst>
              <a:ext uri="{FF2B5EF4-FFF2-40B4-BE49-F238E27FC236}">
                <a16:creationId xmlns:a16="http://schemas.microsoft.com/office/drawing/2014/main" id="{FAAB4BE7-9ABE-413A-86D1-3F1338E004FE}"/>
              </a:ext>
            </a:extLst>
          </p:cNvPr>
          <p:cNvSpPr>
            <a:spLocks noGrp="1"/>
          </p:cNvSpPr>
          <p:nvPr>
            <p:ph idx="1"/>
          </p:nvPr>
        </p:nvSpPr>
        <p:spPr>
          <a:xfrm>
            <a:off x="457200" y="1600201"/>
            <a:ext cx="3962400" cy="380223"/>
          </a:xfrm>
        </p:spPr>
        <p:txBody>
          <a:bodyPr>
            <a:normAutofit/>
          </a:bodyPr>
          <a:lstStyle/>
          <a:p>
            <a:pPr>
              <a:lnSpc>
                <a:spcPct val="90000"/>
              </a:lnSpc>
            </a:pPr>
            <a:r>
              <a:rPr lang="en-US" sz="2000" dirty="0"/>
              <a:t>Example, continued with R.</a:t>
            </a:r>
            <a:endParaRPr lang="en-IN" sz="2000" dirty="0"/>
          </a:p>
        </p:txBody>
      </p:sp>
      <p:pic>
        <p:nvPicPr>
          <p:cNvPr id="5" name="Picture 4" descr="A 2 line program code. ">
            <a:extLst>
              <a:ext uri="{FF2B5EF4-FFF2-40B4-BE49-F238E27FC236}">
                <a16:creationId xmlns:a16="http://schemas.microsoft.com/office/drawing/2014/main" id="{231D24CE-4129-401A-92E1-957E17AB95BF}"/>
              </a:ext>
            </a:extLst>
          </p:cNvPr>
          <p:cNvPicPr>
            <a:picLocks noChangeAspect="1"/>
          </p:cNvPicPr>
          <p:nvPr/>
        </p:nvPicPr>
        <p:blipFill>
          <a:blip r:embed="rId2"/>
          <a:stretch>
            <a:fillRect/>
          </a:stretch>
        </p:blipFill>
        <p:spPr>
          <a:xfrm>
            <a:off x="533400" y="2106496"/>
            <a:ext cx="4183063" cy="408104"/>
          </a:xfrm>
          <a:prstGeom prst="rect">
            <a:avLst/>
          </a:prstGeom>
        </p:spPr>
      </p:pic>
      <p:pic>
        <p:nvPicPr>
          <p:cNvPr id="6" name="Picture 5" descr="A 6 line program code. ">
            <a:extLst>
              <a:ext uri="{FF2B5EF4-FFF2-40B4-BE49-F238E27FC236}">
                <a16:creationId xmlns:a16="http://schemas.microsoft.com/office/drawing/2014/main" id="{C1635CB7-D469-42A5-82BD-1898A29AF884}"/>
              </a:ext>
            </a:extLst>
          </p:cNvPr>
          <p:cNvPicPr>
            <a:picLocks noChangeAspect="1"/>
          </p:cNvPicPr>
          <p:nvPr/>
        </p:nvPicPr>
        <p:blipFill>
          <a:blip r:embed="rId3"/>
          <a:stretch>
            <a:fillRect/>
          </a:stretch>
        </p:blipFill>
        <p:spPr>
          <a:xfrm>
            <a:off x="914400" y="2590800"/>
            <a:ext cx="3505200" cy="1072853"/>
          </a:xfrm>
          <a:prstGeom prst="rect">
            <a:avLst/>
          </a:prstGeom>
        </p:spPr>
      </p:pic>
      <p:pic>
        <p:nvPicPr>
          <p:cNvPr id="7" name="Picture 6" descr="A 9 line program code. ">
            <a:extLst>
              <a:ext uri="{FF2B5EF4-FFF2-40B4-BE49-F238E27FC236}">
                <a16:creationId xmlns:a16="http://schemas.microsoft.com/office/drawing/2014/main" id="{BC982CF8-CEBD-4B8E-B4C0-6632F5194736}"/>
              </a:ext>
            </a:extLst>
          </p:cNvPr>
          <p:cNvPicPr>
            <a:picLocks noChangeAspect="1"/>
          </p:cNvPicPr>
          <p:nvPr/>
        </p:nvPicPr>
        <p:blipFill>
          <a:blip r:embed="rId4"/>
          <a:stretch>
            <a:fillRect/>
          </a:stretch>
        </p:blipFill>
        <p:spPr>
          <a:xfrm>
            <a:off x="2909962" y="3657600"/>
            <a:ext cx="5065016" cy="1939996"/>
          </a:xfrm>
          <a:prstGeom prst="rect">
            <a:avLst/>
          </a:prstGeom>
        </p:spPr>
      </p:pic>
      <p:sp>
        <p:nvSpPr>
          <p:cNvPr id="4" name="Content Placeholder 3">
            <a:extLst>
              <a:ext uri="{FF2B5EF4-FFF2-40B4-BE49-F238E27FC236}">
                <a16:creationId xmlns:a16="http://schemas.microsoft.com/office/drawing/2014/main" id="{3514D792-1B6F-4213-A716-93E6E989CD26}"/>
              </a:ext>
            </a:extLst>
          </p:cNvPr>
          <p:cNvSpPr>
            <a:spLocks noGrp="1"/>
          </p:cNvSpPr>
          <p:nvPr>
            <p:ph sz="quarter" idx="10"/>
          </p:nvPr>
        </p:nvSpPr>
        <p:spPr>
          <a:xfrm>
            <a:off x="2985567" y="5652247"/>
            <a:ext cx="3172867" cy="304800"/>
          </a:xfrm>
        </p:spPr>
        <p:txBody>
          <a:bodyPr/>
          <a:lstStyle/>
          <a:p>
            <a:r>
              <a:rPr lang="en-US" dirty="0">
                <a:hlinkClick r:id="rId5" action="ppaction://hlinksldjump"/>
              </a:rPr>
              <a:t>Access the text alternative for slide images.</a:t>
            </a:r>
            <a:endParaRPr lang="en-IN" dirty="0"/>
          </a:p>
        </p:txBody>
      </p:sp>
    </p:spTree>
    <p:extLst>
      <p:ext uri="{BB962C8B-B14F-4D97-AF65-F5344CB8AC3E}">
        <p14:creationId xmlns:p14="http://schemas.microsoft.com/office/powerpoint/2010/main" val="308377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E986-422E-4071-918B-30BC1FE12DF4}"/>
              </a:ext>
            </a:extLst>
          </p:cNvPr>
          <p:cNvSpPr>
            <a:spLocks noGrp="1"/>
          </p:cNvSpPr>
          <p:nvPr>
            <p:ph type="title"/>
          </p:nvPr>
        </p:nvSpPr>
        <p:spPr/>
        <p:txBody>
          <a:bodyPr/>
          <a:lstStyle/>
          <a:p>
            <a:r>
              <a:rPr lang="en-IN" dirty="0"/>
              <a:t>13.1 One-Way ANOVA Test </a:t>
            </a:r>
            <a:r>
              <a:rPr lang="en-IN" sz="1000" dirty="0"/>
              <a:t>2</a:t>
            </a:r>
            <a:endParaRPr lang="en-IN" dirty="0"/>
          </a:p>
        </p:txBody>
      </p:sp>
      <p:sp>
        <p:nvSpPr>
          <p:cNvPr id="3" name="Content Placeholder 2">
            <a:extLst>
              <a:ext uri="{FF2B5EF4-FFF2-40B4-BE49-F238E27FC236}">
                <a16:creationId xmlns:a16="http://schemas.microsoft.com/office/drawing/2014/main" id="{ADD23CAA-9A81-4E3F-90D4-34E493FB8645}"/>
              </a:ext>
            </a:extLst>
          </p:cNvPr>
          <p:cNvSpPr>
            <a:spLocks noGrp="1"/>
          </p:cNvSpPr>
          <p:nvPr>
            <p:ph idx="1"/>
          </p:nvPr>
        </p:nvSpPr>
        <p:spPr>
          <a:xfrm>
            <a:off x="457200" y="1600202"/>
            <a:ext cx="8229600" cy="1530925"/>
          </a:xfrm>
        </p:spPr>
        <p:txBody>
          <a:bodyPr>
            <a:normAutofit/>
          </a:bodyPr>
          <a:lstStyle/>
          <a:p>
            <a:pPr marL="0" indent="0">
              <a:spcBef>
                <a:spcPts val="500"/>
              </a:spcBef>
              <a:buNone/>
            </a:pPr>
            <a:r>
              <a:rPr lang="en-US" sz="2200" dirty="0"/>
              <a:t>A one-way ANOVA test compares population means based on one categorical variable or factor.</a:t>
            </a:r>
          </a:p>
          <a:p>
            <a:pPr marL="0" indent="0">
              <a:spcBef>
                <a:spcPts val="500"/>
              </a:spcBef>
              <a:buNone/>
            </a:pPr>
            <a:r>
              <a:rPr lang="en-US" sz="2200" dirty="0"/>
              <a:t>It is used for testing </a:t>
            </a:r>
            <a:r>
              <a:rPr lang="en-US" sz="2200" i="1" dirty="0"/>
              <a:t>c</a:t>
            </a:r>
            <a:r>
              <a:rPr lang="en-US" sz="2200" dirty="0"/>
              <a:t> population means under the following assumptions.</a:t>
            </a:r>
            <a:endParaRPr lang="en-IN" sz="2200" dirty="0"/>
          </a:p>
        </p:txBody>
      </p:sp>
      <p:sp>
        <p:nvSpPr>
          <p:cNvPr id="4" name="Content Placeholder 3">
            <a:extLst>
              <a:ext uri="{FF2B5EF4-FFF2-40B4-BE49-F238E27FC236}">
                <a16:creationId xmlns:a16="http://schemas.microsoft.com/office/drawing/2014/main" id="{077444FD-F263-4CAF-B65C-70C3E2271CFE}"/>
              </a:ext>
            </a:extLst>
          </p:cNvPr>
          <p:cNvSpPr>
            <a:spLocks noGrp="1"/>
          </p:cNvSpPr>
          <p:nvPr>
            <p:ph idx="10"/>
          </p:nvPr>
        </p:nvSpPr>
        <p:spPr>
          <a:xfrm>
            <a:off x="457200" y="3209637"/>
            <a:ext cx="8458200" cy="1205346"/>
          </a:xfrm>
        </p:spPr>
        <p:txBody>
          <a:bodyPr>
            <a:normAutofit/>
          </a:bodyPr>
          <a:lstStyle/>
          <a:p>
            <a:pPr marL="402336" lvl="1" indent="-402336">
              <a:lnSpc>
                <a:spcPct val="90000"/>
              </a:lnSpc>
              <a:spcBef>
                <a:spcPts val="500"/>
              </a:spcBef>
              <a:buFont typeface="+mj-lt"/>
              <a:buAutoNum type="arabicPeriod"/>
            </a:pPr>
            <a:r>
              <a:rPr lang="en-US" sz="2200" dirty="0"/>
              <a:t>The populations are normally distributed.</a:t>
            </a:r>
          </a:p>
          <a:p>
            <a:pPr marL="402336" lvl="1" indent="-402336">
              <a:lnSpc>
                <a:spcPct val="90000"/>
              </a:lnSpc>
              <a:spcBef>
                <a:spcPts val="500"/>
              </a:spcBef>
              <a:buFont typeface="+mj-lt"/>
              <a:buAutoNum type="arabicPeriod"/>
            </a:pPr>
            <a:r>
              <a:rPr lang="en-US" sz="2200" dirty="0"/>
              <a:t>The population standard deviations are unknown but assumed equal.</a:t>
            </a:r>
          </a:p>
          <a:p>
            <a:pPr marL="402336" lvl="1" indent="-402336">
              <a:lnSpc>
                <a:spcPct val="90000"/>
              </a:lnSpc>
              <a:spcBef>
                <a:spcPts val="500"/>
              </a:spcBef>
              <a:buFont typeface="+mj-lt"/>
              <a:buAutoNum type="arabicPeriod"/>
            </a:pPr>
            <a:r>
              <a:rPr lang="en-US" sz="2200" dirty="0"/>
              <a:t>Samples are selected independently.</a:t>
            </a:r>
            <a:endParaRPr lang="en-IN" sz="2200" dirty="0"/>
          </a:p>
        </p:txBody>
      </p:sp>
      <p:sp>
        <p:nvSpPr>
          <p:cNvPr id="5" name="Content Placeholder 4">
            <a:extLst>
              <a:ext uri="{FF2B5EF4-FFF2-40B4-BE49-F238E27FC236}">
                <a16:creationId xmlns:a16="http://schemas.microsoft.com/office/drawing/2014/main" id="{05B08AD9-56A0-4AD7-B2CC-A1CC2496E2CD}"/>
              </a:ext>
            </a:extLst>
          </p:cNvPr>
          <p:cNvSpPr>
            <a:spLocks noGrp="1"/>
          </p:cNvSpPr>
          <p:nvPr>
            <p:ph idx="11"/>
          </p:nvPr>
        </p:nvSpPr>
        <p:spPr>
          <a:xfrm>
            <a:off x="457200" y="4495800"/>
            <a:ext cx="8229600" cy="1274164"/>
          </a:xfrm>
        </p:spPr>
        <p:txBody>
          <a:bodyPr>
            <a:noAutofit/>
          </a:bodyPr>
          <a:lstStyle/>
          <a:p>
            <a:pPr marL="0" indent="0">
              <a:spcBef>
                <a:spcPts val="500"/>
              </a:spcBef>
              <a:buNone/>
            </a:pPr>
            <a:r>
              <a:rPr lang="en-US" sz="2200" dirty="0"/>
              <a:t>The term treatments is often used to identify the </a:t>
            </a:r>
            <a:r>
              <a:rPr lang="en-US" sz="2200" i="1" dirty="0"/>
              <a:t>c</a:t>
            </a:r>
            <a:r>
              <a:rPr lang="en-US" sz="2200" dirty="0"/>
              <a:t> populations.</a:t>
            </a:r>
          </a:p>
          <a:p>
            <a:pPr marL="0" indent="0">
              <a:spcBef>
                <a:spcPts val="500"/>
              </a:spcBef>
              <a:buNone/>
            </a:pPr>
            <a:r>
              <a:rPr lang="en-US" sz="2200" dirty="0"/>
              <a:t>This originates from the development of ANOVA in agricultural experiments.</a:t>
            </a:r>
            <a:endParaRPr lang="en-IN" sz="2200" dirty="0"/>
          </a:p>
        </p:txBody>
      </p:sp>
    </p:spTree>
    <p:extLst>
      <p:ext uri="{BB962C8B-B14F-4D97-AF65-F5344CB8AC3E}">
        <p14:creationId xmlns:p14="http://schemas.microsoft.com/office/powerpoint/2010/main" val="172477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D165-5859-4B79-9CC1-B23E443A72ED}"/>
              </a:ext>
            </a:extLst>
          </p:cNvPr>
          <p:cNvSpPr>
            <a:spLocks noGrp="1"/>
          </p:cNvSpPr>
          <p:nvPr>
            <p:ph type="title"/>
          </p:nvPr>
        </p:nvSpPr>
        <p:spPr>
          <a:xfrm>
            <a:off x="457200" y="274638"/>
            <a:ext cx="8305800" cy="1143000"/>
          </a:xfrm>
        </p:spPr>
        <p:txBody>
          <a:bodyPr>
            <a:normAutofit fontScale="90000"/>
          </a:bodyPr>
          <a:lstStyle/>
          <a:p>
            <a:r>
              <a:rPr lang="en-US" dirty="0"/>
              <a:t>13.4 Two-Way ANOVA Test: With Interaction </a:t>
            </a:r>
            <a:r>
              <a:rPr lang="en-US" sz="1100" dirty="0"/>
              <a:t>7</a:t>
            </a:r>
            <a:endParaRPr lang="en-IN" dirty="0"/>
          </a:p>
        </p:txBody>
      </p:sp>
      <p:sp>
        <p:nvSpPr>
          <p:cNvPr id="3" name="Content Placeholder 2">
            <a:extLst>
              <a:ext uri="{FF2B5EF4-FFF2-40B4-BE49-F238E27FC236}">
                <a16:creationId xmlns:a16="http://schemas.microsoft.com/office/drawing/2014/main" id="{C0AD6AEA-BAF5-4CC4-8FFD-2908E831F1DA}"/>
              </a:ext>
            </a:extLst>
          </p:cNvPr>
          <p:cNvSpPr>
            <a:spLocks noGrp="1"/>
          </p:cNvSpPr>
          <p:nvPr>
            <p:ph idx="1"/>
          </p:nvPr>
        </p:nvSpPr>
        <p:spPr>
          <a:xfrm>
            <a:off x="457200" y="1600201"/>
            <a:ext cx="8305800" cy="4350894"/>
          </a:xfrm>
        </p:spPr>
        <p:txBody>
          <a:bodyPr>
            <a:normAutofit/>
          </a:bodyPr>
          <a:lstStyle/>
          <a:p>
            <a:pPr>
              <a:lnSpc>
                <a:spcPct val="90000"/>
              </a:lnSpc>
            </a:pPr>
            <a:r>
              <a:rPr lang="en-US" sz="2400" dirty="0">
                <a:cs typeface="Calibri" panose="020F0502020204030204" pitchFamily="34" charset="0"/>
              </a:rPr>
              <a:t>Example, continued.</a:t>
            </a:r>
          </a:p>
          <a:p>
            <a:pPr>
              <a:lnSpc>
                <a:spcPct val="90000"/>
              </a:lnSpc>
            </a:pPr>
            <a:r>
              <a:rPr lang="en-US" sz="2400" i="1" dirty="0">
                <a:cs typeface="Calibri" panose="020F0502020204030204" pitchFamily="34" charset="0"/>
              </a:rPr>
              <a:t>H</a:t>
            </a:r>
            <a:r>
              <a:rPr lang="en-US" sz="2400" baseline="-25000" dirty="0">
                <a:cs typeface="Calibri" panose="020F0502020204030204" pitchFamily="34" charset="0"/>
              </a:rPr>
              <a:t>0</a:t>
            </a:r>
            <a:r>
              <a:rPr lang="en-US" sz="2400" dirty="0">
                <a:cs typeface="Calibri" panose="020F0502020204030204" pitchFamily="34" charset="0"/>
              </a:rPr>
              <a:t>: There is no interaction between factors A and B.</a:t>
            </a:r>
          </a:p>
          <a:p>
            <a:pPr>
              <a:lnSpc>
                <a:spcPct val="90000"/>
              </a:lnSpc>
            </a:pPr>
            <a:r>
              <a:rPr lang="en-US" sz="2400" i="1" dirty="0">
                <a:cs typeface="Calibri" panose="020F0502020204030204" pitchFamily="34" charset="0"/>
              </a:rPr>
              <a:t>H</a:t>
            </a:r>
            <a:r>
              <a:rPr lang="en-US" sz="2400" baseline="-25000" dirty="0">
                <a:cs typeface="Calibri" panose="020F0502020204030204" pitchFamily="34" charset="0"/>
              </a:rPr>
              <a:t>A</a:t>
            </a:r>
            <a:r>
              <a:rPr lang="en-US" sz="2400" dirty="0">
                <a:cs typeface="Calibri" panose="020F0502020204030204" pitchFamily="34" charset="0"/>
              </a:rPr>
              <a:t>: There is interaction between factors A and B.</a:t>
            </a:r>
          </a:p>
          <a:p>
            <a:pPr>
              <a:lnSpc>
                <a:spcPct val="90000"/>
              </a:lnSpc>
            </a:pPr>
            <a:r>
              <a:rPr lang="en-US" sz="2400" dirty="0">
                <a:cs typeface="Calibri" panose="020F0502020204030204" pitchFamily="34" charset="0"/>
              </a:rPr>
              <a:t>The p-value is 0.002, we reject the null hypothesis.</a:t>
            </a:r>
          </a:p>
          <a:p>
            <a:pPr>
              <a:lnSpc>
                <a:spcPct val="90000"/>
              </a:lnSpc>
            </a:pPr>
            <a:r>
              <a:rPr lang="en-US" sz="2400" dirty="0">
                <a:cs typeface="Calibri" panose="020F0502020204030204" pitchFamily="34" charset="0"/>
              </a:rPr>
              <a:t>We can conclude there is an interaction between the field of employment and education level.</a:t>
            </a:r>
          </a:p>
          <a:p>
            <a:pPr>
              <a:lnSpc>
                <a:spcPct val="90000"/>
              </a:lnSpc>
            </a:pPr>
            <a:r>
              <a:rPr lang="en-US" sz="2400" dirty="0">
                <a:cs typeface="Calibri" panose="020F0502020204030204" pitchFamily="34" charset="0"/>
              </a:rPr>
              <a:t>This result implies that the average income with an advanced degree is higher in some fields than in others.</a:t>
            </a:r>
          </a:p>
          <a:p>
            <a:pPr>
              <a:lnSpc>
                <a:spcPct val="90000"/>
              </a:lnSpc>
            </a:pPr>
            <a:r>
              <a:rPr lang="en-US" sz="2400" dirty="0">
                <a:cs typeface="Calibri" panose="020F0502020204030204" pitchFamily="34" charset="0"/>
              </a:rPr>
              <a:t>Analogously, the average income in a particular field depends on the education level.</a:t>
            </a:r>
            <a:endParaRPr lang="en-IN" sz="2400" dirty="0">
              <a:cs typeface="Calibri" panose="020F0502020204030204" pitchFamily="34" charset="0"/>
            </a:endParaRPr>
          </a:p>
        </p:txBody>
      </p:sp>
    </p:spTree>
    <p:extLst>
      <p:ext uri="{BB962C8B-B14F-4D97-AF65-F5344CB8AC3E}">
        <p14:creationId xmlns:p14="http://schemas.microsoft.com/office/powerpoint/2010/main" val="2911725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B5B9-B8DE-4878-8595-6CACE75D70BB}"/>
              </a:ext>
            </a:extLst>
          </p:cNvPr>
          <p:cNvSpPr>
            <a:spLocks noGrp="1"/>
          </p:cNvSpPr>
          <p:nvPr>
            <p:ph type="ctrTitle"/>
          </p:nvPr>
        </p:nvSpPr>
        <p:spPr/>
        <p:txBody>
          <a:bodyPr/>
          <a:lstStyle/>
          <a:p>
            <a:r>
              <a:rPr lang="en-US" noProof="0" dirty="0">
                <a:latin typeface="+mn-lt"/>
              </a:rPr>
              <a:t>End of Main Content</a:t>
            </a:r>
          </a:p>
        </p:txBody>
      </p:sp>
      <p:sp>
        <p:nvSpPr>
          <p:cNvPr id="3" name="Content Placeholder 2">
            <a:extLst>
              <a:ext uri="{FF2B5EF4-FFF2-40B4-BE49-F238E27FC236}">
                <a16:creationId xmlns:a16="http://schemas.microsoft.com/office/drawing/2014/main" id="{A848E35C-E51F-42B1-8E56-9AA70D145414}"/>
              </a:ext>
            </a:extLst>
          </p:cNvPr>
          <p:cNvSpPr>
            <a:spLocks noGrp="1"/>
          </p:cNvSpPr>
          <p:nvPr>
            <p:ph sz="quarter" idx="10"/>
          </p:nvPr>
        </p:nvSpPr>
        <p:spPr>
          <a:xfrm>
            <a:off x="762000" y="6172200"/>
            <a:ext cx="7623175" cy="533400"/>
          </a:xfrm>
        </p:spPr>
        <p:txBody>
          <a:bodyPr>
            <a:normAutofit/>
          </a:bodyPr>
          <a:lstStyle/>
          <a:p>
            <a:pPr marL="0" indent="0" algn="ctr">
              <a:buNone/>
            </a:pPr>
            <a:r>
              <a:rPr lang="en-US" sz="1200" dirty="0">
                <a:latin typeface="+mn-lt"/>
              </a:rPr>
              <a:t>Copyright 2022 © McGraw Hill LLC. All rights reserved. No reproduction or distribution without the prior written consent of McGraw Hill LLC.</a:t>
            </a:r>
            <a:endParaRPr lang="en-US" sz="1200" noProof="0" dirty="0">
              <a:latin typeface="+mn-lt"/>
            </a:endParaRPr>
          </a:p>
        </p:txBody>
      </p:sp>
    </p:spTree>
    <p:extLst>
      <p:ext uri="{BB962C8B-B14F-4D97-AF65-F5344CB8AC3E}">
        <p14:creationId xmlns:p14="http://schemas.microsoft.com/office/powerpoint/2010/main" val="3680139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895600"/>
            <a:ext cx="8229600" cy="1143000"/>
          </a:xfrm>
        </p:spPr>
        <p:txBody>
          <a:bodyPr>
            <a:normAutofit fontScale="90000"/>
          </a:bodyPr>
          <a:lstStyle/>
          <a:p>
            <a:r>
              <a:rPr lang="en-US" dirty="0">
                <a:latin typeface="+mn-lt"/>
              </a:rPr>
              <a:t>Accessibility Content: Text Alternatives for Images</a:t>
            </a:r>
            <a:endParaRPr lang="en-US" sz="1100" dirty="0">
              <a:latin typeface="+mn-lt"/>
            </a:endParaRPr>
          </a:p>
        </p:txBody>
      </p:sp>
    </p:spTree>
    <p:extLst>
      <p:ext uri="{BB962C8B-B14F-4D97-AF65-F5344CB8AC3E}">
        <p14:creationId xmlns:p14="http://schemas.microsoft.com/office/powerpoint/2010/main" val="148151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IN" dirty="0"/>
              <a:t>13.1 One-Way ANOVA Test </a:t>
            </a:r>
            <a:r>
              <a:rPr lang="en-IN" sz="1100" dirty="0"/>
              <a:t>4</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2000" dirty="0"/>
              <a:t>The first graph shows a hill-shaped curve. A vertical line intersects the peak of the curve and the horizontal line labeled mu. X overline subscript 1 and x overline subscript 2 on the right and x overline subscript 3 on the left is labeled in the horizontal line. X overline subscript 1, x overline subscript 2, and x overline subscript 3 are labeled as close together. The second graph shows three normal curves. A vertical line intersects the peak of the curve in the middle with the horizontal line is labeled mu subscript 2. The point of intersection of the curve shifted to left is labeled mu subscript 1 and the point of intersection of the curve shifted to right is labeled mu subscript 3. The points x overline subscript 1, x overline subscript 2, and x overline subscript 3 on the horizontal line are labeled as far apart.</a:t>
            </a:r>
            <a:endParaRPr lang="en-US" sz="20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2211710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IN" dirty="0"/>
              <a:t>13.1 One-Way ANOVA Test </a:t>
            </a:r>
            <a:r>
              <a:rPr lang="en-IN" sz="1100" dirty="0"/>
              <a:t>16</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2400" dirty="0"/>
              <a:t>The screenshot shows Excel’s ANOVA: Single Factor dialog box. A drop-down box in the dialog box, labeled Input Range is shown. Two options Columns and Rows are shown beside the row labeled Grouped by on the left in which Columns is selected. Labels in first row is selected. The options Output Range, New Worksheet Ply, and New Workbook are shown under the heading Output options in which New Worksheet Ply is selected. The options OK, Cancel, and Help are shown at the top-right of the dialog box.</a:t>
            </a:r>
            <a:endParaRPr lang="en-US" sz="24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4043183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IN" dirty="0"/>
              <a:t>13.1 One-Way ANOVA Test </a:t>
            </a:r>
            <a:r>
              <a:rPr lang="en-IN" sz="1000" dirty="0"/>
              <a:t>18</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1500" dirty="0"/>
              <a:t>For first image, program code. In the code, the words in the variable names are merged. Line 1. &gt; Stacked, &lt;, hyphen, stack, left parenthesis, </a:t>
            </a:r>
            <a:r>
              <a:rPr lang="en-US" sz="1500" dirty="0" err="1"/>
              <a:t>mydata</a:t>
            </a:r>
            <a:r>
              <a:rPr lang="en-US" sz="1500" dirty="0"/>
              <a:t>, right parenthesis. Line 2. &gt; </a:t>
            </a:r>
            <a:r>
              <a:rPr lang="en-US" sz="1500" dirty="0" err="1"/>
              <a:t>colnames</a:t>
            </a:r>
            <a:r>
              <a:rPr lang="en-US" sz="1500" dirty="0"/>
              <a:t>, left parenthesis, stacked, right parenthesis, &lt;, hyphen, C, left parenthesis, open quotes, Sales, close quotes, comma, open quotes, Layout, close quotes, right parenthesis.</a:t>
            </a:r>
          </a:p>
          <a:p>
            <a:pPr marL="0" indent="0">
              <a:buNone/>
            </a:pPr>
            <a:r>
              <a:rPr lang="en-US" sz="1500" dirty="0"/>
              <a:t>For second image, program code. In the code, the words in the variable names are merged. Line 1. &gt; Store, &lt;, hyphen, </a:t>
            </a:r>
            <a:r>
              <a:rPr lang="en-US" sz="1500" dirty="0" err="1"/>
              <a:t>aov</a:t>
            </a:r>
            <a:r>
              <a:rPr lang="en-US" sz="1500" dirty="0"/>
              <a:t>, left parenthesis, Sales, hyphen, Layout, comma, data, equals, Stacked, right parenthesis.</a:t>
            </a:r>
          </a:p>
          <a:p>
            <a:pPr marL="0" indent="0">
              <a:buNone/>
            </a:pPr>
            <a:r>
              <a:rPr lang="en-US" sz="1500" dirty="0"/>
              <a:t>For third image, program code. In the code, the words in the variable names are merged. Line 1. &gt; </a:t>
            </a:r>
            <a:r>
              <a:rPr lang="en-US" sz="1500" dirty="0" err="1"/>
              <a:t>anova</a:t>
            </a:r>
            <a:r>
              <a:rPr lang="en-US" sz="1500" dirty="0"/>
              <a:t>, left parenthesis, Store, right parenthesis.</a:t>
            </a:r>
          </a:p>
          <a:p>
            <a:pPr marL="0" indent="0">
              <a:buNone/>
            </a:pPr>
            <a:r>
              <a:rPr lang="en-US" sz="1500" dirty="0"/>
              <a:t>For fourth image, program code. In the code, the words in the variable names are merged. Line 1. Analysis of variance Table. Line 2. Response, colon, Sales. Line 3. </a:t>
            </a:r>
            <a:r>
              <a:rPr lang="en-US" sz="1500" dirty="0" err="1"/>
              <a:t>Indended</a:t>
            </a:r>
            <a:r>
              <a:rPr lang="en-US" sz="1500" dirty="0"/>
              <a:t> once, Df Sum Sq Mean Sq F value </a:t>
            </a:r>
            <a:r>
              <a:rPr lang="en-US" sz="1500" dirty="0" err="1"/>
              <a:t>Pr</a:t>
            </a:r>
            <a:r>
              <a:rPr lang="en-US" sz="1500" dirty="0"/>
              <a:t>, left parenthesis, </a:t>
            </a:r>
            <a:r>
              <a:rPr lang="en-US" sz="1500" dirty="0" err="1"/>
              <a:t>greather</a:t>
            </a:r>
            <a:r>
              <a:rPr lang="en-US" sz="1500" dirty="0"/>
              <a:t> than, F, right parenthesis. Line 4. Layout 2 1.304 0.6520 8.1199 0.001734, asterisk, asterisk . Line 5. Residuals 27 2.168 0.0803. Line 6. hyphen, hyphen, hyphen. Line 7. </a:t>
            </a:r>
            <a:r>
              <a:rPr lang="en-US" sz="1500" dirty="0" err="1"/>
              <a:t>Signif.codes</a:t>
            </a:r>
            <a:r>
              <a:rPr lang="en-US" sz="1500" dirty="0"/>
              <a:t>, colon, 0, open single quotes, asterisk, asterisk, asterisk, close single quotes, 0.001, open single quotes, asterisk, asterisk, close single quotes, 0.01, open single quotes, asterisk, close single quotes, 0.05, open single </a:t>
            </a:r>
            <a:r>
              <a:rPr lang="en-US" sz="1500" dirty="0" err="1"/>
              <a:t>quotes.close</a:t>
            </a:r>
            <a:r>
              <a:rPr lang="en-US" sz="1500" dirty="0"/>
              <a:t> single quotes, 0.1, open single quotes, close single quotes, 1.</a:t>
            </a:r>
            <a:endParaRPr lang="en-US" sz="15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1670541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13.2 Multiple Comparison Methods </a:t>
            </a:r>
            <a:r>
              <a:rPr lang="en-US" sz="1000" dirty="0"/>
              <a:t>10</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1500" dirty="0"/>
              <a:t>For first image, program code. In the code, the words in the variable names are merged. Line 1. &gt; Stacked, &lt;, hyphen, stack, left parenthesis, </a:t>
            </a:r>
            <a:r>
              <a:rPr lang="en-US" sz="1500" dirty="0" err="1"/>
              <a:t>myData</a:t>
            </a:r>
            <a:r>
              <a:rPr lang="en-US" sz="1500" dirty="0"/>
              <a:t>, right parenthesis. Line 2. &gt; </a:t>
            </a:r>
            <a:r>
              <a:rPr lang="en-US" sz="1500" dirty="0" err="1"/>
              <a:t>colnames</a:t>
            </a:r>
            <a:r>
              <a:rPr lang="en-US" sz="1500" dirty="0"/>
              <a:t>, left parenthesis, stacked, right parenthesis, &lt;, hyphen, c, left parenthesis, open quotes, Sales, close quotes, comma, open quotes, Layout, close quotes, right parenthesis. Line 3. &gt; Store, &lt;, hyphen, </a:t>
            </a:r>
            <a:r>
              <a:rPr lang="en-US" sz="1500" dirty="0" err="1"/>
              <a:t>aov</a:t>
            </a:r>
            <a:r>
              <a:rPr lang="en-US" sz="1500" dirty="0"/>
              <a:t>, left parenthesis, Sales, hyphen, layout, comma, data = Stacked, right parenthesis.</a:t>
            </a:r>
          </a:p>
          <a:p>
            <a:pPr marL="0" indent="0">
              <a:buNone/>
            </a:pPr>
            <a:r>
              <a:rPr lang="en-US" sz="1500" dirty="0"/>
              <a:t>For second image, program code. In the code, the words in the variable names are merged. Line 1. &gt; </a:t>
            </a:r>
            <a:r>
              <a:rPr lang="en-US" sz="1500" dirty="0" err="1"/>
              <a:t>TukeyHSD</a:t>
            </a:r>
            <a:r>
              <a:rPr lang="en-US" sz="1500" dirty="0"/>
              <a:t>, left parenthesis, Store, comma, </a:t>
            </a:r>
            <a:r>
              <a:rPr lang="en-US" sz="1500" dirty="0" err="1"/>
              <a:t>conf.level</a:t>
            </a:r>
            <a:r>
              <a:rPr lang="en-US" sz="1500" dirty="0"/>
              <a:t>, equals, 0.95, right parenthesis.</a:t>
            </a:r>
          </a:p>
          <a:p>
            <a:pPr marL="0" indent="0">
              <a:buNone/>
            </a:pPr>
            <a:r>
              <a:rPr lang="en-US" sz="1500" dirty="0"/>
              <a:t>For third image, program code. In the code, the words in the variable names are merged. Line 1. &gt; </a:t>
            </a:r>
            <a:r>
              <a:rPr lang="en-US" sz="1500" dirty="0" err="1"/>
              <a:t>anova</a:t>
            </a:r>
            <a:r>
              <a:rPr lang="en-US" sz="1500" dirty="0"/>
              <a:t>, left parenthesis, Store, right parenthesis.</a:t>
            </a:r>
          </a:p>
          <a:p>
            <a:pPr marL="0" indent="0">
              <a:buNone/>
            </a:pPr>
            <a:r>
              <a:rPr lang="en-US" sz="1500" dirty="0"/>
              <a:t>For fourth image, program code. In the code, the words in the variable names are merged. Line 1. </a:t>
            </a:r>
            <a:r>
              <a:rPr lang="en-US" sz="1500" dirty="0" err="1"/>
              <a:t>Indended</a:t>
            </a:r>
            <a:r>
              <a:rPr lang="en-US" sz="1500" dirty="0"/>
              <a:t> once, Tukey multiple comparisons of mean. Line 2. </a:t>
            </a:r>
            <a:r>
              <a:rPr lang="en-US" sz="1500" dirty="0" err="1"/>
              <a:t>Indended</a:t>
            </a:r>
            <a:r>
              <a:rPr lang="en-US" sz="1500" dirty="0"/>
              <a:t> once, 95 percentage family, hyphen, wise confidence level. Line 3. Fit, colon, </a:t>
            </a:r>
            <a:r>
              <a:rPr lang="en-US" sz="1500" dirty="0" err="1"/>
              <a:t>aov</a:t>
            </a:r>
            <a:r>
              <a:rPr lang="en-US" sz="1500" dirty="0"/>
              <a:t>, left parenthesis, formula = Sales, approximately, Layout, comma, data = Stacked, right parenthesis. Line 4. Dollar Layout. Line 5. </a:t>
            </a:r>
            <a:r>
              <a:rPr lang="en-US" sz="1500" dirty="0" err="1"/>
              <a:t>Indended</a:t>
            </a:r>
            <a:r>
              <a:rPr lang="en-US" sz="1500" dirty="0"/>
              <a:t> once, diff </a:t>
            </a:r>
            <a:r>
              <a:rPr lang="en-US" sz="1500" dirty="0" err="1"/>
              <a:t>lwr</a:t>
            </a:r>
            <a:r>
              <a:rPr lang="en-US" sz="1500" dirty="0"/>
              <a:t> </a:t>
            </a:r>
            <a:r>
              <a:rPr lang="en-US" sz="1500" dirty="0" err="1"/>
              <a:t>upr</a:t>
            </a:r>
            <a:r>
              <a:rPr lang="en-US" sz="1500" dirty="0"/>
              <a:t> p adj. Line 6. Layout 2 hyphen Layout 1 0.16 negative 0.15420454 0.4742045 0.4279695. Line 7. Layout 3 hyphen Layout 1 0.50 0.18579546 0.8142045 0.0014376. Line 8. Layout 2 hyphen Layout 1 0.34 0.02579546 0.6542045 0.0319536.</a:t>
            </a:r>
            <a:endParaRPr lang="en-US" sz="15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2572577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13.3 Two-Way ANOVA Test: No Interaction </a:t>
            </a:r>
            <a:r>
              <a:rPr lang="en-US" sz="1050" dirty="0"/>
              <a:t>8</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7854778" cy="3879696"/>
          </a:xfrm>
        </p:spPr>
        <p:txBody>
          <a:bodyPr>
            <a:noAutofit/>
          </a:bodyPr>
          <a:lstStyle/>
          <a:p>
            <a:pPr marL="0" indent="0">
              <a:buNone/>
            </a:pPr>
            <a:r>
              <a:rPr lang="en-US" sz="1600" dirty="0"/>
              <a:t>A Table has 5 Rows and 5 columns. The columns have the following headings from left to right. Education Level (Factor B), Educational services, Financial Services, Medical services, Factor B Means, . The Row entries are as follows. </a:t>
            </a:r>
          </a:p>
          <a:p>
            <a:pPr marL="0" indent="0">
              <a:buNone/>
            </a:pPr>
            <a:r>
              <a:rPr lang="en-US" sz="1600" dirty="0"/>
              <a:t>Row 1. Education Level (Factor B), No High School. Educational services, 18. Financial Services, 25. Medical services, 26. Factor B Means, </a:t>
            </a:r>
            <a:r>
              <a:rPr lang="en-US" sz="1600" dirty="0" err="1"/>
              <a:t>X_No</a:t>
            </a:r>
            <a:r>
              <a:rPr lang="en-US" sz="1600" dirty="0"/>
              <a:t> High School = 23.00. </a:t>
            </a:r>
          </a:p>
          <a:p>
            <a:pPr marL="0" indent="0">
              <a:buNone/>
            </a:pPr>
            <a:r>
              <a:rPr lang="en-US" sz="1600" dirty="0"/>
              <a:t>Row 2. Education Level (Factor B), High School. Educational services, 35. Financial Services, 45. Medical services, 43. Factor B Means, </a:t>
            </a:r>
            <a:r>
              <a:rPr lang="en-US" sz="1600" dirty="0" err="1"/>
              <a:t>X_High</a:t>
            </a:r>
            <a:r>
              <a:rPr lang="en-US" sz="1600" dirty="0"/>
              <a:t> School = 41.00. </a:t>
            </a:r>
          </a:p>
          <a:p>
            <a:pPr marL="0" indent="0">
              <a:buNone/>
            </a:pPr>
            <a:r>
              <a:rPr lang="en-US" sz="1600" dirty="0"/>
              <a:t>Row 3. Education Level (Factor B), Bachelor's. Educational services, 46. Financial Services, 58. Medical services, 62. Factor B Means, </a:t>
            </a:r>
            <a:r>
              <a:rPr lang="en-US" sz="1600" dirty="0" err="1"/>
              <a:t>X_Bachelor's</a:t>
            </a:r>
            <a:r>
              <a:rPr lang="en-US" sz="1600" dirty="0"/>
              <a:t> = 53.3333. </a:t>
            </a:r>
          </a:p>
          <a:p>
            <a:pPr marL="0" indent="0">
              <a:buNone/>
            </a:pPr>
            <a:r>
              <a:rPr lang="en-US" sz="1600" dirty="0"/>
              <a:t>Row 4. Education Level (Factor B), Master's. Educational services, 75. Financial Services, 90. Medical services, 110. Factor B Means, </a:t>
            </a:r>
            <a:r>
              <a:rPr lang="en-US" sz="1600" dirty="0" err="1"/>
              <a:t>X_Master's</a:t>
            </a:r>
            <a:r>
              <a:rPr lang="en-US" sz="1600" dirty="0"/>
              <a:t> = 91.6667. </a:t>
            </a:r>
          </a:p>
          <a:p>
            <a:pPr marL="0" indent="0">
              <a:buNone/>
            </a:pPr>
            <a:r>
              <a:rPr lang="en-US" sz="1600" dirty="0"/>
              <a:t>Row 5. Education Level (Factor B), Factor A Means . Educational services, </a:t>
            </a:r>
            <a:r>
              <a:rPr lang="en-US" sz="1600" dirty="0" err="1"/>
              <a:t>X_education</a:t>
            </a:r>
            <a:r>
              <a:rPr lang="en-US" sz="1600" dirty="0"/>
              <a:t> = 43.50. Financial Services, </a:t>
            </a:r>
            <a:r>
              <a:rPr lang="en-US" sz="1600" dirty="0" err="1"/>
              <a:t>X_financial</a:t>
            </a:r>
            <a:r>
              <a:rPr lang="en-US" sz="1600" dirty="0"/>
              <a:t>=54.50. Medical services, </a:t>
            </a:r>
            <a:r>
              <a:rPr lang="en-US" sz="1600" dirty="0" err="1"/>
              <a:t>X_Medical</a:t>
            </a:r>
            <a:r>
              <a:rPr lang="en-US" sz="1600" dirty="0"/>
              <a:t> = 60.25. Factor B Means, X = 52.75. </a:t>
            </a:r>
            <a:endParaRPr lang="en-US" sz="16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3856120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4200" dirty="0"/>
              <a:t>13.3 Two-Way ANOVA Test: No Interaction </a:t>
            </a:r>
            <a:r>
              <a:rPr lang="en-US" sz="1100" dirty="0"/>
              <a:t>9</a:t>
            </a:r>
            <a:r>
              <a:rPr lang="en-IN" sz="4200" dirty="0"/>
              <a:t> </a:t>
            </a:r>
            <a:r>
              <a:rPr lang="en-US" sz="4200"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2400" dirty="0"/>
              <a:t>The screenshot shows Excel’s ANOVA: Two-Factor Without Replication dialog box. A drop-down box in the dialog box, labeled Input Range is shown. Labels is selected. The options Output Range, New Worksheet Ply, and New Workbook are shown under the heading Output options in which New Worksheet Ply is selected. The options OK, Cancel, and Help are shown at the top-right of the dialog box.</a:t>
            </a:r>
            <a:endParaRPr lang="en-US" sz="24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125381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4400" dirty="0"/>
              <a:t>13.3 Two-Way ANOVA Test: No Interaction </a:t>
            </a:r>
            <a:r>
              <a:rPr lang="en-US" sz="1100" dirty="0"/>
              <a:t>11</a:t>
            </a:r>
            <a:r>
              <a:rPr lang="en-IN" sz="4200" dirty="0"/>
              <a:t> </a:t>
            </a:r>
            <a:r>
              <a:rPr lang="en-US" sz="4200"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672390"/>
            <a:ext cx="8229600" cy="4046620"/>
          </a:xfrm>
        </p:spPr>
        <p:txBody>
          <a:bodyPr>
            <a:noAutofit/>
          </a:bodyPr>
          <a:lstStyle/>
          <a:p>
            <a:pPr marL="0" indent="0">
              <a:buNone/>
            </a:pPr>
            <a:r>
              <a:rPr lang="en-US" sz="1500" dirty="0"/>
              <a:t>For first image, program code. In the code, the words in the variable names are merged. Line 1. &gt; </a:t>
            </a:r>
            <a:r>
              <a:rPr lang="en-US" sz="1500" dirty="0" err="1"/>
              <a:t>install.packages</a:t>
            </a:r>
            <a:r>
              <a:rPr lang="en-US" sz="1500" dirty="0"/>
              <a:t>, left parenthesis, open quotes, reshape2, close quotes, right parenthesis. Line 2. &gt; library, left parenthesis, reshape2, right parenthesis.</a:t>
            </a:r>
          </a:p>
          <a:p>
            <a:pPr marL="0" indent="0">
              <a:buNone/>
            </a:pPr>
            <a:r>
              <a:rPr lang="en-US" sz="1500" dirty="0"/>
              <a:t>For second image, program code. In the code, the words in the variable names are merged. Line 1. &gt; Stacked, &lt;, hyphen melt, left parenthesis, </a:t>
            </a:r>
            <a:r>
              <a:rPr lang="en-US" sz="1500" dirty="0" err="1"/>
              <a:t>myData</a:t>
            </a:r>
            <a:r>
              <a:rPr lang="en-US" sz="1500" dirty="0"/>
              <a:t>, right parenthesis. Line 2. &gt; </a:t>
            </a:r>
            <a:r>
              <a:rPr lang="en-US" sz="1500" dirty="0" err="1"/>
              <a:t>colnames</a:t>
            </a:r>
            <a:r>
              <a:rPr lang="en-US" sz="1500" dirty="0"/>
              <a:t>, left parenthesis, Stacked, right parenthesis, &lt;, hyphen, c, left parenthesis, open quotes, Education, close quotes, comma, open quotes, Field, close quotes, comma, open quotes, Income, close quotes, right parenthesis. Line 3. &gt; </a:t>
            </a:r>
            <a:r>
              <a:rPr lang="en-US" sz="1500" dirty="0" err="1"/>
              <a:t>TwoWay</a:t>
            </a:r>
            <a:r>
              <a:rPr lang="en-US" sz="1500" dirty="0"/>
              <a:t>, &lt;, hyphen, </a:t>
            </a:r>
            <a:r>
              <a:rPr lang="en-US" sz="1500" dirty="0" err="1"/>
              <a:t>aov</a:t>
            </a:r>
            <a:r>
              <a:rPr lang="en-US" sz="1500" dirty="0"/>
              <a:t>, left parenthesis, Income, hyphen, Education, Plus, Field, comma, data = Stacked, right parenthesis. Line 4. &gt; </a:t>
            </a:r>
            <a:r>
              <a:rPr lang="en-US" sz="1500" dirty="0" err="1"/>
              <a:t>anova</a:t>
            </a:r>
            <a:r>
              <a:rPr lang="en-US" sz="1500" dirty="0"/>
              <a:t>, left parenthesis, </a:t>
            </a:r>
            <a:r>
              <a:rPr lang="en-US" sz="1500" dirty="0" err="1"/>
              <a:t>TwoWay</a:t>
            </a:r>
            <a:r>
              <a:rPr lang="en-US" sz="1500" dirty="0"/>
              <a:t>, right parenthesis.</a:t>
            </a:r>
          </a:p>
          <a:p>
            <a:pPr marL="0" indent="0">
              <a:buNone/>
            </a:pPr>
            <a:r>
              <a:rPr lang="en-US" sz="1500" dirty="0"/>
              <a:t>For third image, program code. In the code, the words in the variable names are merged. Line 1. Analysis of variance Table. Line 2. Response, colon, Income. Line 3. </a:t>
            </a:r>
            <a:r>
              <a:rPr lang="en-US" sz="1500" dirty="0" err="1"/>
              <a:t>Indended</a:t>
            </a:r>
            <a:r>
              <a:rPr lang="en-US" sz="1500" dirty="0"/>
              <a:t> once, Df Sum Sq Mean Sq F value </a:t>
            </a:r>
            <a:r>
              <a:rPr lang="en-US" sz="1500" dirty="0" err="1"/>
              <a:t>Pr</a:t>
            </a:r>
            <a:r>
              <a:rPr lang="en-US" sz="1500" dirty="0"/>
              <a:t> left parenthesis </a:t>
            </a:r>
            <a:r>
              <a:rPr lang="en-US" sz="1500" dirty="0" err="1"/>
              <a:t>greather</a:t>
            </a:r>
            <a:r>
              <a:rPr lang="en-US" sz="1500" dirty="0"/>
              <a:t> than F right parenthesis. Line 4. Education 3 7632.9 2544.31 56.5750 8.595e hyphen 05, asterisk, asterisk, asterisk. Line 5. Field 2 579.5 289.75 6.4429 0.03207, asterisk. Line 6. Residuals 6 269.8 44.97. Line 7. hyphen, hyphen, hyphen. Line 8. </a:t>
            </a:r>
            <a:r>
              <a:rPr lang="en-US" sz="1500" dirty="0" err="1"/>
              <a:t>Signif.codes</a:t>
            </a:r>
            <a:r>
              <a:rPr lang="en-US" sz="1500" dirty="0"/>
              <a:t>, colon, 0 open single quotes, asterisk, asterisk, asterisk, close single quotes, 0.001, open single quotes, asterisk, asterisk, close single quotes, 0.01, open single quotes, asterisk, close single quotes, 0.05. Line 9. open single </a:t>
            </a:r>
            <a:r>
              <a:rPr lang="en-US" sz="1500" dirty="0" err="1"/>
              <a:t>quotes.close</a:t>
            </a:r>
            <a:r>
              <a:rPr lang="en-US" sz="1500" dirty="0"/>
              <a:t> single quotes, 0.1, open single quotes, close single quotes, 1.</a:t>
            </a:r>
            <a:endParaRPr lang="en-US" sz="15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3174155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C81F-2418-43B4-8D9F-6484A927529F}"/>
              </a:ext>
            </a:extLst>
          </p:cNvPr>
          <p:cNvSpPr>
            <a:spLocks noGrp="1"/>
          </p:cNvSpPr>
          <p:nvPr>
            <p:ph type="title"/>
          </p:nvPr>
        </p:nvSpPr>
        <p:spPr/>
        <p:txBody>
          <a:bodyPr/>
          <a:lstStyle/>
          <a:p>
            <a:r>
              <a:rPr lang="en-IN" dirty="0"/>
              <a:t>13.1 One-Way ANOVA Test </a:t>
            </a:r>
            <a:r>
              <a:rPr lang="en-IN" sz="1000" dirty="0"/>
              <a:t>3</a:t>
            </a:r>
            <a:endParaRPr lang="en-IN" dirty="0"/>
          </a:p>
        </p:txBody>
      </p:sp>
      <p:sp>
        <p:nvSpPr>
          <p:cNvPr id="3" name="Content Placeholder 2">
            <a:extLst>
              <a:ext uri="{FF2B5EF4-FFF2-40B4-BE49-F238E27FC236}">
                <a16:creationId xmlns:a16="http://schemas.microsoft.com/office/drawing/2014/main" id="{70D502F3-164F-47FC-A5C2-BDAA0ECC12E4}"/>
              </a:ext>
            </a:extLst>
          </p:cNvPr>
          <p:cNvSpPr>
            <a:spLocks noGrp="1"/>
          </p:cNvSpPr>
          <p:nvPr>
            <p:ph idx="1"/>
          </p:nvPr>
        </p:nvSpPr>
        <p:spPr>
          <a:xfrm>
            <a:off x="457200" y="1600202"/>
            <a:ext cx="8229600" cy="408480"/>
          </a:xfrm>
        </p:spPr>
        <p:txBody>
          <a:bodyPr>
            <a:normAutofit/>
          </a:bodyPr>
          <a:lstStyle/>
          <a:p>
            <a:pPr marL="0" indent="0">
              <a:buNone/>
            </a:pPr>
            <a:r>
              <a:rPr lang="en-US" sz="2000" dirty="0"/>
              <a:t>The null hypothesis is that all of the means are equal.</a:t>
            </a:r>
            <a:endParaRPr lang="en-IN" sz="2000" dirty="0"/>
          </a:p>
        </p:txBody>
      </p:sp>
      <p:sp>
        <p:nvSpPr>
          <p:cNvPr id="4" name="Content Placeholder 3">
            <a:extLst>
              <a:ext uri="{FF2B5EF4-FFF2-40B4-BE49-F238E27FC236}">
                <a16:creationId xmlns:a16="http://schemas.microsoft.com/office/drawing/2014/main" id="{47A893AE-5C90-46EE-ACD9-1C32CFC0C882}"/>
              </a:ext>
            </a:extLst>
          </p:cNvPr>
          <p:cNvSpPr>
            <a:spLocks noGrp="1"/>
          </p:cNvSpPr>
          <p:nvPr>
            <p:ph idx="10"/>
          </p:nvPr>
        </p:nvSpPr>
        <p:spPr>
          <a:xfrm>
            <a:off x="457200" y="2058652"/>
            <a:ext cx="487180" cy="354766"/>
          </a:xfrm>
        </p:spPr>
        <p:txBody>
          <a:bodyPr>
            <a:normAutofit/>
          </a:bodyPr>
          <a:lstStyle/>
          <a:p>
            <a:pPr marL="292608" indent="-292608">
              <a:lnSpc>
                <a:spcPct val="90000"/>
              </a:lnSpc>
            </a:pPr>
            <a:r>
              <a:rPr lang="en-US" sz="1800" dirty="0"/>
              <a:t> </a:t>
            </a:r>
            <a:endParaRPr lang="en-IN" sz="1800" dirty="0"/>
          </a:p>
        </p:txBody>
      </p:sp>
      <p:graphicFrame>
        <p:nvGraphicFramePr>
          <p:cNvPr id="15" name="Object 14">
            <a:extLst>
              <a:ext uri="{FF2B5EF4-FFF2-40B4-BE49-F238E27FC236}">
                <a16:creationId xmlns:a16="http://schemas.microsoft.com/office/drawing/2014/main" id="{D8686E3F-65BB-4785-B5FC-CEF60F7C6D35}"/>
              </a:ext>
            </a:extLst>
          </p:cNvPr>
          <p:cNvGraphicFramePr>
            <a:graphicFrameLocks noChangeAspect="1"/>
          </p:cNvGraphicFramePr>
          <p:nvPr>
            <p:extLst>
              <p:ext uri="{D42A27DB-BD31-4B8C-83A1-F6EECF244321}">
                <p14:modId xmlns:p14="http://schemas.microsoft.com/office/powerpoint/2010/main" val="4251845713"/>
              </p:ext>
            </p:extLst>
          </p:nvPr>
        </p:nvGraphicFramePr>
        <p:xfrm>
          <a:off x="971550" y="2103438"/>
          <a:ext cx="1981200" cy="304800"/>
        </p:xfrm>
        <a:graphic>
          <a:graphicData uri="http://schemas.openxmlformats.org/presentationml/2006/ole">
            <mc:AlternateContent xmlns:mc="http://schemas.openxmlformats.org/markup-compatibility/2006">
              <mc:Choice xmlns:v="urn:schemas-microsoft-com:vml" Requires="v">
                <p:oleObj name="Equation" r:id="rId2" imgW="1981080" imgH="304560" progId="Equation.DSMT4">
                  <p:embed/>
                </p:oleObj>
              </mc:Choice>
              <mc:Fallback>
                <p:oleObj name="Equation" r:id="rId2" imgW="1981080" imgH="304560" progId="Equation.DSMT4">
                  <p:embed/>
                  <p:pic>
                    <p:nvPicPr>
                      <p:cNvPr id="0" name=""/>
                      <p:cNvPicPr/>
                      <p:nvPr/>
                    </p:nvPicPr>
                    <p:blipFill>
                      <a:blip r:embed="rId3"/>
                      <a:stretch>
                        <a:fillRect/>
                      </a:stretch>
                    </p:blipFill>
                    <p:spPr>
                      <a:xfrm>
                        <a:off x="971550" y="2103438"/>
                        <a:ext cx="1981200" cy="3048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15764E6-F249-4481-82FE-1796F5A50B39}"/>
              </a:ext>
            </a:extLst>
          </p:cNvPr>
          <p:cNvSpPr>
            <a:spLocks noGrp="1"/>
          </p:cNvSpPr>
          <p:nvPr>
            <p:ph idx="11"/>
          </p:nvPr>
        </p:nvSpPr>
        <p:spPr>
          <a:xfrm>
            <a:off x="457200" y="2529780"/>
            <a:ext cx="5410200" cy="363510"/>
          </a:xfrm>
        </p:spPr>
        <p:txBody>
          <a:bodyPr>
            <a:normAutofit/>
          </a:bodyPr>
          <a:lstStyle/>
          <a:p>
            <a:pPr marL="292608" indent="-292608">
              <a:lnSpc>
                <a:spcPct val="90000"/>
              </a:lnSpc>
            </a:pPr>
            <a:r>
              <a:rPr lang="en-US" sz="1800" i="1" dirty="0">
                <a:latin typeface="+mn-lt"/>
              </a:rPr>
              <a:t>H</a:t>
            </a:r>
            <a:r>
              <a:rPr lang="en-US" sz="1800" i="1" baseline="-25000" dirty="0">
                <a:latin typeface="+mn-lt"/>
              </a:rPr>
              <a:t>A</a:t>
            </a:r>
            <a:r>
              <a:rPr lang="en-US" sz="1800" dirty="0">
                <a:latin typeface="+mn-lt"/>
              </a:rPr>
              <a:t>: Not all population means are equal.</a:t>
            </a:r>
          </a:p>
        </p:txBody>
      </p:sp>
      <p:sp>
        <p:nvSpPr>
          <p:cNvPr id="6" name="Content Placeholder 5">
            <a:extLst>
              <a:ext uri="{FF2B5EF4-FFF2-40B4-BE49-F238E27FC236}">
                <a16:creationId xmlns:a16="http://schemas.microsoft.com/office/drawing/2014/main" id="{9ED10862-E81B-4FE2-991F-A89B067C00D0}"/>
              </a:ext>
            </a:extLst>
          </p:cNvPr>
          <p:cNvSpPr>
            <a:spLocks noGrp="1"/>
          </p:cNvSpPr>
          <p:nvPr>
            <p:ph idx="12"/>
          </p:nvPr>
        </p:nvSpPr>
        <p:spPr>
          <a:xfrm>
            <a:off x="457200" y="3000530"/>
            <a:ext cx="8229600" cy="400987"/>
          </a:xfrm>
        </p:spPr>
        <p:txBody>
          <a:bodyPr>
            <a:normAutofit/>
          </a:bodyPr>
          <a:lstStyle/>
          <a:p>
            <a:pPr marL="0" indent="0">
              <a:buNone/>
            </a:pPr>
            <a:r>
              <a:rPr lang="en-US" sz="2000" dirty="0"/>
              <a:t>Example: introductory case with three story layouts, </a:t>
            </a:r>
            <a:r>
              <a:rPr lang="en-US" sz="2000" i="1" dirty="0"/>
              <a:t>c</a:t>
            </a:r>
            <a:r>
              <a:rPr lang="en-US" sz="2000" dirty="0"/>
              <a:t> = 3.</a:t>
            </a:r>
            <a:endParaRPr lang="en-IN" sz="2000" dirty="0"/>
          </a:p>
        </p:txBody>
      </p:sp>
      <p:sp>
        <p:nvSpPr>
          <p:cNvPr id="7" name="Content Placeholder 6">
            <a:extLst>
              <a:ext uri="{FF2B5EF4-FFF2-40B4-BE49-F238E27FC236}">
                <a16:creationId xmlns:a16="http://schemas.microsoft.com/office/drawing/2014/main" id="{2A9ECBEE-451F-404D-B203-CCEAAD1BC17E}"/>
              </a:ext>
            </a:extLst>
          </p:cNvPr>
          <p:cNvSpPr>
            <a:spLocks noGrp="1"/>
          </p:cNvSpPr>
          <p:nvPr>
            <p:ph idx="13"/>
          </p:nvPr>
        </p:nvSpPr>
        <p:spPr>
          <a:xfrm>
            <a:off x="487180" y="3461480"/>
            <a:ext cx="487181" cy="390993"/>
          </a:xfrm>
        </p:spPr>
        <p:txBody>
          <a:bodyPr>
            <a:normAutofit/>
          </a:bodyPr>
          <a:lstStyle/>
          <a:p>
            <a:pPr marL="292608" indent="-292608">
              <a:lnSpc>
                <a:spcPct val="90000"/>
              </a:lnSpc>
            </a:pPr>
            <a:r>
              <a:rPr lang="en-US" sz="1800" dirty="0"/>
              <a:t> </a:t>
            </a:r>
            <a:endParaRPr lang="en-IN" sz="1800" dirty="0"/>
          </a:p>
        </p:txBody>
      </p:sp>
      <p:graphicFrame>
        <p:nvGraphicFramePr>
          <p:cNvPr id="16" name="Object 15">
            <a:extLst>
              <a:ext uri="{FF2B5EF4-FFF2-40B4-BE49-F238E27FC236}">
                <a16:creationId xmlns:a16="http://schemas.microsoft.com/office/drawing/2014/main" id="{C2C1BF33-E052-4766-922A-B71C80CB7AD4}"/>
              </a:ext>
            </a:extLst>
          </p:cNvPr>
          <p:cNvGraphicFramePr>
            <a:graphicFrameLocks noChangeAspect="1"/>
          </p:cNvGraphicFramePr>
          <p:nvPr>
            <p:extLst>
              <p:ext uri="{D42A27DB-BD31-4B8C-83A1-F6EECF244321}">
                <p14:modId xmlns:p14="http://schemas.microsoft.com/office/powerpoint/2010/main" val="896953922"/>
              </p:ext>
            </p:extLst>
          </p:nvPr>
        </p:nvGraphicFramePr>
        <p:xfrm>
          <a:off x="946150" y="3511550"/>
          <a:ext cx="1562100" cy="304800"/>
        </p:xfrm>
        <a:graphic>
          <a:graphicData uri="http://schemas.openxmlformats.org/presentationml/2006/ole">
            <mc:AlternateContent xmlns:mc="http://schemas.openxmlformats.org/markup-compatibility/2006">
              <mc:Choice xmlns:v="urn:schemas-microsoft-com:vml" Requires="v">
                <p:oleObj name="Equation" r:id="rId4" imgW="1562040" imgH="304560" progId="Equation.DSMT4">
                  <p:embed/>
                </p:oleObj>
              </mc:Choice>
              <mc:Fallback>
                <p:oleObj name="Equation" r:id="rId4" imgW="1562040" imgH="304560" progId="Equation.DSMT4">
                  <p:embed/>
                  <p:pic>
                    <p:nvPicPr>
                      <p:cNvPr id="0" name=""/>
                      <p:cNvPicPr/>
                      <p:nvPr/>
                    </p:nvPicPr>
                    <p:blipFill>
                      <a:blip r:embed="rId5"/>
                      <a:stretch>
                        <a:fillRect/>
                      </a:stretch>
                    </p:blipFill>
                    <p:spPr>
                      <a:xfrm>
                        <a:off x="946150" y="3511550"/>
                        <a:ext cx="1562100" cy="3048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1582F098-9398-41A1-9D48-A6E9DE2D9BEC}"/>
              </a:ext>
            </a:extLst>
          </p:cNvPr>
          <p:cNvSpPr>
            <a:spLocks noGrp="1"/>
          </p:cNvSpPr>
          <p:nvPr>
            <p:ph idx="14"/>
          </p:nvPr>
        </p:nvSpPr>
        <p:spPr>
          <a:xfrm>
            <a:off x="487180" y="3927424"/>
            <a:ext cx="8199620" cy="339776"/>
          </a:xfrm>
        </p:spPr>
        <p:txBody>
          <a:bodyPr>
            <a:normAutofit/>
          </a:bodyPr>
          <a:lstStyle/>
          <a:p>
            <a:pPr marL="292608" indent="-292608">
              <a:lnSpc>
                <a:spcPct val="90000"/>
              </a:lnSpc>
            </a:pPr>
            <a:r>
              <a:rPr lang="en-US" sz="1800" i="1" dirty="0"/>
              <a:t>H</a:t>
            </a:r>
            <a:r>
              <a:rPr lang="en-US" sz="1800" i="1" baseline="-25000" dirty="0"/>
              <a:t>A</a:t>
            </a:r>
            <a:r>
              <a:rPr lang="en-US" sz="1800" dirty="0"/>
              <a:t>: Not all population means are equal.</a:t>
            </a:r>
            <a:endParaRPr lang="en-IN" sz="1800" dirty="0"/>
          </a:p>
        </p:txBody>
      </p:sp>
      <p:sp>
        <p:nvSpPr>
          <p:cNvPr id="9" name="Content Placeholder 8">
            <a:extLst>
              <a:ext uri="{FF2B5EF4-FFF2-40B4-BE49-F238E27FC236}">
                <a16:creationId xmlns:a16="http://schemas.microsoft.com/office/drawing/2014/main" id="{4EF133C2-7AE9-4F32-8380-9550F10EE4D3}"/>
              </a:ext>
            </a:extLst>
          </p:cNvPr>
          <p:cNvSpPr>
            <a:spLocks noGrp="1"/>
          </p:cNvSpPr>
          <p:nvPr>
            <p:ph idx="15"/>
          </p:nvPr>
        </p:nvSpPr>
        <p:spPr>
          <a:xfrm>
            <a:off x="487180" y="4347149"/>
            <a:ext cx="5868650" cy="410980"/>
          </a:xfrm>
        </p:spPr>
        <p:txBody>
          <a:bodyPr>
            <a:normAutofit/>
          </a:bodyPr>
          <a:lstStyle/>
          <a:p>
            <a:pPr marL="0" indent="0">
              <a:buNone/>
            </a:pPr>
            <a:r>
              <a:rPr lang="en-US" sz="2000" dirty="0"/>
              <a:t>You might be tempted to compare pairs of means</a:t>
            </a:r>
            <a:endParaRPr lang="en-IN" sz="2000" dirty="0"/>
          </a:p>
        </p:txBody>
      </p:sp>
      <p:graphicFrame>
        <p:nvGraphicFramePr>
          <p:cNvPr id="17" name="Object 16">
            <a:extLst>
              <a:ext uri="{FF2B5EF4-FFF2-40B4-BE49-F238E27FC236}">
                <a16:creationId xmlns:a16="http://schemas.microsoft.com/office/drawing/2014/main" id="{BECD22E7-DBE5-4F8C-B8D3-6B7DE0C847A9}"/>
              </a:ext>
            </a:extLst>
          </p:cNvPr>
          <p:cNvGraphicFramePr>
            <a:graphicFrameLocks noChangeAspect="1"/>
          </p:cNvGraphicFramePr>
          <p:nvPr>
            <p:extLst>
              <p:ext uri="{D42A27DB-BD31-4B8C-83A1-F6EECF244321}">
                <p14:modId xmlns:p14="http://schemas.microsoft.com/office/powerpoint/2010/main" val="4030261794"/>
              </p:ext>
            </p:extLst>
          </p:nvPr>
        </p:nvGraphicFramePr>
        <p:xfrm>
          <a:off x="571500" y="4789488"/>
          <a:ext cx="3771900" cy="381000"/>
        </p:xfrm>
        <a:graphic>
          <a:graphicData uri="http://schemas.openxmlformats.org/presentationml/2006/ole">
            <mc:AlternateContent xmlns:mc="http://schemas.openxmlformats.org/markup-compatibility/2006">
              <mc:Choice xmlns:v="urn:schemas-microsoft-com:vml" Requires="v">
                <p:oleObj name="Equation" r:id="rId6" imgW="3771720" imgH="380880" progId="Equation.DSMT4">
                  <p:embed/>
                </p:oleObj>
              </mc:Choice>
              <mc:Fallback>
                <p:oleObj name="Equation" r:id="rId6" imgW="3771720" imgH="380880" progId="Equation.DSMT4">
                  <p:embed/>
                  <p:pic>
                    <p:nvPicPr>
                      <p:cNvPr id="2" name="Object 1">
                        <a:extLst>
                          <a:ext uri="{FF2B5EF4-FFF2-40B4-BE49-F238E27FC236}">
                            <a16:creationId xmlns:a16="http://schemas.microsoft.com/office/drawing/2014/main" id="{E84887DA-86EC-43AC-8365-A9E2DE54F1D2}"/>
                          </a:ext>
                        </a:extLst>
                      </p:cNvPr>
                      <p:cNvPicPr/>
                      <p:nvPr/>
                    </p:nvPicPr>
                    <p:blipFill>
                      <a:blip r:embed="rId7"/>
                      <a:stretch>
                        <a:fillRect/>
                      </a:stretch>
                    </p:blipFill>
                    <p:spPr>
                      <a:xfrm>
                        <a:off x="571500" y="4789488"/>
                        <a:ext cx="3771900" cy="381000"/>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D93ECB64-AF1C-4454-A8EF-F28869B6E56E}"/>
              </a:ext>
            </a:extLst>
          </p:cNvPr>
          <p:cNvSpPr>
            <a:spLocks noGrp="1"/>
          </p:cNvSpPr>
          <p:nvPr>
            <p:ph sz="quarter" idx="17"/>
          </p:nvPr>
        </p:nvSpPr>
        <p:spPr>
          <a:xfrm>
            <a:off x="457200" y="5222823"/>
            <a:ext cx="8229600" cy="689547"/>
          </a:xfrm>
        </p:spPr>
        <p:txBody>
          <a:bodyPr>
            <a:normAutofit/>
          </a:bodyPr>
          <a:lstStyle/>
          <a:p>
            <a:pPr marL="292608" indent="-292608">
              <a:lnSpc>
                <a:spcPct val="90000"/>
              </a:lnSpc>
            </a:pPr>
            <a:r>
              <a:rPr lang="en-US" sz="1800" dirty="0"/>
              <a:t>Increases risk of a Type I error.</a:t>
            </a:r>
          </a:p>
          <a:p>
            <a:pPr marL="292608" indent="-292608">
              <a:lnSpc>
                <a:spcPct val="90000"/>
              </a:lnSpc>
            </a:pPr>
            <a:r>
              <a:rPr lang="en-US" sz="1800" dirty="0"/>
              <a:t>Requires multiple comparisons to control the overall Type I error.</a:t>
            </a:r>
            <a:endParaRPr lang="en-IN" sz="1800" dirty="0"/>
          </a:p>
        </p:txBody>
      </p:sp>
    </p:spTree>
    <p:extLst>
      <p:ext uri="{BB962C8B-B14F-4D97-AF65-F5344CB8AC3E}">
        <p14:creationId xmlns:p14="http://schemas.microsoft.com/office/powerpoint/2010/main" val="2751407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13.4 Two-Way ANOVA Test: With Interaction </a:t>
            </a:r>
            <a:r>
              <a:rPr lang="en-US" sz="1100" dirty="0"/>
              <a:t>4</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2400" dirty="0"/>
              <a:t>The screenshot shows Excel’s ANOVA: Two-Factor With Replication dialog box. A drop-down box in the dialog box, labeled Input Range is shown. Rows per sample and Alpha is shown as 3 and 0.05 beside it, respectively. The options Output Range, New Worksheet Ply, and New Workbook are shown under the heading Output options in which New Worksheet Ply is selected. The options OK, Cancel, and Help are shown at the top-right of the dialog box.</a:t>
            </a:r>
            <a:endParaRPr lang="en-US" sz="24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118020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13.4 Two-Way ANOVA Test: With Interaction </a:t>
            </a:r>
            <a:r>
              <a:rPr lang="en-US" sz="1100" dirty="0"/>
              <a:t>6</a:t>
            </a:r>
            <a:r>
              <a:rPr lang="en-IN" dirty="0"/>
              <a:t> </a:t>
            </a:r>
            <a:r>
              <a:rPr lang="en-US" noProof="0" dirty="0"/>
              <a:t>– Text Alternative</a:t>
            </a:r>
          </a:p>
        </p:txBody>
      </p:sp>
      <p:sp>
        <p:nvSpPr>
          <p:cNvPr id="8" name="Content Placeholder 7"/>
          <p:cNvSpPr>
            <a:spLocks noGrp="1"/>
          </p:cNvSpPr>
          <p:nvPr>
            <p:ph sz="quarter" idx="10"/>
          </p:nvPr>
        </p:nvSpPr>
        <p:spPr>
          <a:xfrm>
            <a:off x="451022" y="1367589"/>
            <a:ext cx="8229600" cy="304801"/>
          </a:xfrm>
        </p:spPr>
        <p:txBody>
          <a:bodyPr/>
          <a:lstStyle/>
          <a:p>
            <a:r>
              <a:rPr lang="en-US" noProof="0" dirty="0">
                <a:hlinkClick r:id="rId2" action="ppaction://hlinksldjump"/>
              </a:rPr>
              <a:t>Return to parent-slide containing images.</a:t>
            </a:r>
            <a:endParaRPr lang="en-US" noProof="0" dirty="0"/>
          </a:p>
        </p:txBody>
      </p:sp>
      <p:sp>
        <p:nvSpPr>
          <p:cNvPr id="7" name="Content Placeholder 6"/>
          <p:cNvSpPr>
            <a:spLocks noGrp="1"/>
          </p:cNvSpPr>
          <p:nvPr>
            <p:ph idx="1"/>
          </p:nvPr>
        </p:nvSpPr>
        <p:spPr>
          <a:xfrm>
            <a:off x="451022" y="1791188"/>
            <a:ext cx="8229600" cy="3879696"/>
          </a:xfrm>
        </p:spPr>
        <p:txBody>
          <a:bodyPr>
            <a:noAutofit/>
          </a:bodyPr>
          <a:lstStyle/>
          <a:p>
            <a:pPr marL="0" indent="0">
              <a:buNone/>
            </a:pPr>
            <a:r>
              <a:rPr lang="en-US" sz="1200" dirty="0"/>
              <a:t>For first image, program code. In the code, the words in the variable names are merged. Line 1. </a:t>
            </a:r>
            <a:r>
              <a:rPr lang="en-US" sz="1200" dirty="0" err="1"/>
              <a:t>myData</a:t>
            </a:r>
            <a:r>
              <a:rPr lang="en-US" sz="1200" dirty="0"/>
              <a:t>, open bracket, comma, 1, close bracket, &lt;, hyphen, C, left parenthesis, rep, left parenthesis, open quotes, No High School, close quotes, comma, 3, right parenthesis, comma, rep, left parenthesis, open quotes, High School, close quotes, comma, 3, right parenthesis, comma. Line 2. rep, left parenthesis, open quotes, Bachelor, apostrophe, s, comma, 3, right parenthesis, comma, rep, left parenthesis, open quotes, master, apostrophe, s, close quotes, comma, 3, right parenthesis, right parenthesis.</a:t>
            </a:r>
          </a:p>
          <a:p>
            <a:pPr marL="0" indent="0">
              <a:buNone/>
            </a:pPr>
            <a:r>
              <a:rPr lang="en-US" sz="1200" dirty="0"/>
              <a:t>For second image, program code. In the code, the words in the variable names are merged. Line 1. &gt; </a:t>
            </a:r>
            <a:r>
              <a:rPr lang="en-US" sz="1200" dirty="0" err="1"/>
              <a:t>insatll.packages</a:t>
            </a:r>
            <a:r>
              <a:rPr lang="en-US" sz="1200" dirty="0"/>
              <a:t>, left parenthesis, open quotes, reshape2, close quotes, right parenthesis. Line 2. &gt; library, left parenthesis, reshape2, right parenthesis. Line 3. &gt; Stacked, &gt; hyphen, melt, left parenthesis, </a:t>
            </a:r>
            <a:r>
              <a:rPr lang="en-US" sz="1200" dirty="0" err="1"/>
              <a:t>myData</a:t>
            </a:r>
            <a:r>
              <a:rPr lang="en-US" sz="1200" dirty="0"/>
              <a:t>, right parenthesis. Line 4. &gt; </a:t>
            </a:r>
            <a:r>
              <a:rPr lang="en-US" sz="1200" dirty="0" err="1"/>
              <a:t>colnames</a:t>
            </a:r>
            <a:r>
              <a:rPr lang="en-US" sz="1200" dirty="0"/>
              <a:t>, left parenthesis, stacked, right parenthesis, &lt;, hyphen, C, left parenthesis, open quotes, Education, close quotes, comma, open quotes, Field, close quotes, comma, open quotes, Income, close quotes, right parenthesis. Line 5. &gt; Interact, &lt;, hyphen, </a:t>
            </a:r>
            <a:r>
              <a:rPr lang="en-US" sz="1200" dirty="0" err="1"/>
              <a:t>aov</a:t>
            </a:r>
            <a:r>
              <a:rPr lang="en-US" sz="1200" dirty="0"/>
              <a:t>, left parenthesis, Income, hyphen, Education, asterisk, Field, comma, data, equals, stacked, right parenthesis. Line 6. &gt; </a:t>
            </a:r>
            <a:r>
              <a:rPr lang="en-US" sz="1200" dirty="0" err="1"/>
              <a:t>anova</a:t>
            </a:r>
            <a:r>
              <a:rPr lang="en-US" sz="1200" dirty="0"/>
              <a:t>, left parenthesis, Interact, right parenthesis.</a:t>
            </a:r>
          </a:p>
          <a:p>
            <a:pPr marL="0" indent="0">
              <a:buNone/>
            </a:pPr>
            <a:r>
              <a:rPr lang="en-US" sz="1200" dirty="0"/>
              <a:t>For third image, program code. In the code, the words in the variable names are merged. Line 1. Analysis of variance Table. Line 2. Response, colon, Income. Line 3. </a:t>
            </a:r>
            <a:r>
              <a:rPr lang="en-US" sz="1200" dirty="0" err="1"/>
              <a:t>Indended</a:t>
            </a:r>
            <a:r>
              <a:rPr lang="en-US" sz="1200" dirty="0"/>
              <a:t> once, Df Sum Sq Mean Sq F value </a:t>
            </a:r>
            <a:r>
              <a:rPr lang="en-US" sz="1200" dirty="0" err="1"/>
              <a:t>Pr</a:t>
            </a:r>
            <a:r>
              <a:rPr lang="en-US" sz="1200" dirty="0"/>
              <a:t> left parenthesis </a:t>
            </a:r>
            <a:r>
              <a:rPr lang="en-US" sz="1200" dirty="0" err="1"/>
              <a:t>greather</a:t>
            </a:r>
            <a:r>
              <a:rPr lang="en-US" sz="1200" dirty="0"/>
              <a:t> than F right parenthesis. Line 4. Education 3 20523.9 6841.3 658.5250 &lt; 2.2e hyphen 16, asterisk, asterisk, asterisk. Line 5. Field 2 916.2 458.1 44.0963 9.183e hyphen 09, asterisk, asterisk, asterisk. Line 6. Education, colon, Field, 6 318.4 53.1 5.1087 0.001659, asterisk, asterisk. Line 7. Residuals 24 249, period, 3 10, period, 4. Line 8. hyphen, hyphen, hyphen. Line 9. </a:t>
            </a:r>
            <a:r>
              <a:rPr lang="en-US" sz="1200" dirty="0" err="1"/>
              <a:t>Signif.codes</a:t>
            </a:r>
            <a:r>
              <a:rPr lang="en-US" sz="1200" dirty="0"/>
              <a:t>, colon, 0 open single quotes, asterisk, asterisk, asterisk, close single quotes, 0.001, open single quotes, asterisk, asterisk, close single quotes, 0.01, open single quotes, asterisk, close single quotes, 0.05, open single </a:t>
            </a:r>
            <a:r>
              <a:rPr lang="en-US" sz="1200" dirty="0" err="1"/>
              <a:t>quotes.close</a:t>
            </a:r>
            <a:r>
              <a:rPr lang="en-US" sz="1200" dirty="0"/>
              <a:t> single quotes. Line 10. 0.1, open single quotes, close single quotes, 1.</a:t>
            </a:r>
            <a:endParaRPr lang="en-US" sz="1200" noProof="0" dirty="0">
              <a:latin typeface="+mn-lt"/>
            </a:endParaRPr>
          </a:p>
        </p:txBody>
      </p:sp>
      <p:sp>
        <p:nvSpPr>
          <p:cNvPr id="9" name="Content Placeholder 8"/>
          <p:cNvSpPr>
            <a:spLocks noGrp="1"/>
          </p:cNvSpPr>
          <p:nvPr>
            <p:ph sz="quarter" idx="11"/>
          </p:nvPr>
        </p:nvSpPr>
        <p:spPr>
          <a:xfrm>
            <a:off x="451022" y="5719010"/>
            <a:ext cx="8229600" cy="228600"/>
          </a:xfrm>
        </p:spPr>
        <p:txBody>
          <a:bodyPr/>
          <a:lstStyle/>
          <a:p>
            <a:r>
              <a:rPr lang="en-US" noProof="0" dirty="0">
                <a:hlinkClick r:id="rId2" action="ppaction://hlinksldjump"/>
              </a:rPr>
              <a:t>Return to parent-slide containing images.</a:t>
            </a:r>
            <a:endParaRPr lang="en-US" noProof="0" dirty="0"/>
          </a:p>
        </p:txBody>
      </p:sp>
    </p:spTree>
    <p:extLst>
      <p:ext uri="{BB962C8B-B14F-4D97-AF65-F5344CB8AC3E}">
        <p14:creationId xmlns:p14="http://schemas.microsoft.com/office/powerpoint/2010/main" val="4072818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AFA7A-B741-4DC9-AF42-3FC3FC732981}"/>
              </a:ext>
            </a:extLst>
          </p:cNvPr>
          <p:cNvSpPr>
            <a:spLocks noGrp="1"/>
          </p:cNvSpPr>
          <p:nvPr>
            <p:ph type="title"/>
          </p:nvPr>
        </p:nvSpPr>
        <p:spPr/>
        <p:txBody>
          <a:bodyPr/>
          <a:lstStyle/>
          <a:p>
            <a:r>
              <a:rPr lang="en-IN" dirty="0"/>
              <a:t>13.1 One-Way ANOVA Test </a:t>
            </a:r>
            <a:r>
              <a:rPr lang="en-IN" sz="1000" dirty="0"/>
              <a:t>4</a:t>
            </a:r>
            <a:endParaRPr lang="en-IN" dirty="0"/>
          </a:p>
        </p:txBody>
      </p:sp>
      <p:pic>
        <p:nvPicPr>
          <p:cNvPr id="5" name="Picture 4" descr="Two graphs showing the logic of ANOVA.">
            <a:extLst>
              <a:ext uri="{FF2B5EF4-FFF2-40B4-BE49-F238E27FC236}">
                <a16:creationId xmlns:a16="http://schemas.microsoft.com/office/drawing/2014/main" id="{7DA7CF30-7A9B-4DA9-8418-6C0908560ADB}"/>
              </a:ext>
            </a:extLst>
          </p:cNvPr>
          <p:cNvPicPr>
            <a:picLocks noChangeAspect="1"/>
          </p:cNvPicPr>
          <p:nvPr/>
        </p:nvPicPr>
        <p:blipFill>
          <a:blip r:embed="rId2"/>
          <a:stretch>
            <a:fillRect/>
          </a:stretch>
        </p:blipFill>
        <p:spPr>
          <a:xfrm>
            <a:off x="1095915" y="1693857"/>
            <a:ext cx="7116868" cy="3770087"/>
          </a:xfrm>
          <a:prstGeom prst="rect">
            <a:avLst/>
          </a:prstGeom>
        </p:spPr>
      </p:pic>
      <p:sp>
        <p:nvSpPr>
          <p:cNvPr id="4" name="Content Placeholder 3">
            <a:extLst>
              <a:ext uri="{FF2B5EF4-FFF2-40B4-BE49-F238E27FC236}">
                <a16:creationId xmlns:a16="http://schemas.microsoft.com/office/drawing/2014/main" id="{B46BBBFD-02B0-46D8-915F-3D066918403E}"/>
              </a:ext>
            </a:extLst>
          </p:cNvPr>
          <p:cNvSpPr>
            <a:spLocks noGrp="1"/>
          </p:cNvSpPr>
          <p:nvPr>
            <p:ph sz="quarter" idx="10"/>
          </p:nvPr>
        </p:nvSpPr>
        <p:spPr/>
        <p:txBody>
          <a:bodyPr/>
          <a:lstStyle/>
          <a:p>
            <a:r>
              <a:rPr lang="en-US" dirty="0">
                <a:hlinkClick r:id="rId3" action="ppaction://hlinksldjump"/>
              </a:rPr>
              <a:t>Access the text alternative for slide images.</a:t>
            </a:r>
            <a:endParaRPr lang="en-IN" dirty="0"/>
          </a:p>
        </p:txBody>
      </p:sp>
    </p:spTree>
    <p:extLst>
      <p:ext uri="{BB962C8B-B14F-4D97-AF65-F5344CB8AC3E}">
        <p14:creationId xmlns:p14="http://schemas.microsoft.com/office/powerpoint/2010/main" val="1756594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01D7-6EA9-4F58-8FD6-A8987A05BBB6}"/>
              </a:ext>
            </a:extLst>
          </p:cNvPr>
          <p:cNvSpPr>
            <a:spLocks noGrp="1"/>
          </p:cNvSpPr>
          <p:nvPr>
            <p:ph type="title"/>
          </p:nvPr>
        </p:nvSpPr>
        <p:spPr/>
        <p:txBody>
          <a:bodyPr/>
          <a:lstStyle/>
          <a:p>
            <a:r>
              <a:rPr lang="en-IN" dirty="0"/>
              <a:t>13.1 One-Way ANOVA Test </a:t>
            </a:r>
            <a:r>
              <a:rPr lang="en-IN" sz="1000" dirty="0"/>
              <a:t>5</a:t>
            </a:r>
            <a:endParaRPr lang="en-IN" dirty="0"/>
          </a:p>
        </p:txBody>
      </p:sp>
      <p:sp>
        <p:nvSpPr>
          <p:cNvPr id="3" name="Content Placeholder 2">
            <a:extLst>
              <a:ext uri="{FF2B5EF4-FFF2-40B4-BE49-F238E27FC236}">
                <a16:creationId xmlns:a16="http://schemas.microsoft.com/office/drawing/2014/main" id="{2CCFC216-1127-4A20-9045-1A81F2A1FFBF}"/>
              </a:ext>
            </a:extLst>
          </p:cNvPr>
          <p:cNvSpPr>
            <a:spLocks noGrp="1"/>
          </p:cNvSpPr>
          <p:nvPr>
            <p:ph idx="1"/>
          </p:nvPr>
        </p:nvSpPr>
        <p:spPr>
          <a:xfrm>
            <a:off x="457200" y="1600202"/>
            <a:ext cx="8229600" cy="468441"/>
          </a:xfrm>
        </p:spPr>
        <p:txBody>
          <a:bodyPr>
            <a:normAutofit/>
          </a:bodyPr>
          <a:lstStyle/>
          <a:p>
            <a:pPr marL="0" indent="0">
              <a:buNone/>
            </a:pPr>
            <a:r>
              <a:rPr lang="en-US" sz="2200" dirty="0"/>
              <a:t>The one-way ANOVA test is based on two independent estimates</a:t>
            </a:r>
            <a:endParaRPr lang="en-IN" sz="2200" dirty="0"/>
          </a:p>
        </p:txBody>
      </p:sp>
      <p:sp>
        <p:nvSpPr>
          <p:cNvPr id="4" name="Content Placeholder 3">
            <a:extLst>
              <a:ext uri="{FF2B5EF4-FFF2-40B4-BE49-F238E27FC236}">
                <a16:creationId xmlns:a16="http://schemas.microsoft.com/office/drawing/2014/main" id="{C12BB74E-1951-47E9-969D-6E6490D753C2}"/>
              </a:ext>
            </a:extLst>
          </p:cNvPr>
          <p:cNvSpPr>
            <a:spLocks noGrp="1"/>
          </p:cNvSpPr>
          <p:nvPr>
            <p:ph idx="10"/>
          </p:nvPr>
        </p:nvSpPr>
        <p:spPr>
          <a:xfrm>
            <a:off x="457200" y="2057400"/>
            <a:ext cx="4308764" cy="474689"/>
          </a:xfrm>
        </p:spPr>
        <p:txBody>
          <a:bodyPr>
            <a:normAutofit/>
          </a:bodyPr>
          <a:lstStyle/>
          <a:p>
            <a:pPr marL="0" indent="0">
              <a:buNone/>
            </a:pPr>
            <a:r>
              <a:rPr lang="en-US" sz="2200" dirty="0"/>
              <a:t>of the common population variance</a:t>
            </a:r>
            <a:endParaRPr lang="en-IN" sz="2200" dirty="0"/>
          </a:p>
        </p:txBody>
      </p:sp>
      <p:graphicFrame>
        <p:nvGraphicFramePr>
          <p:cNvPr id="8" name="Object 7">
            <a:extLst>
              <a:ext uri="{FF2B5EF4-FFF2-40B4-BE49-F238E27FC236}">
                <a16:creationId xmlns:a16="http://schemas.microsoft.com/office/drawing/2014/main" id="{EC16D856-BCDE-4864-95CA-CBF079294850}"/>
              </a:ext>
            </a:extLst>
          </p:cNvPr>
          <p:cNvGraphicFramePr>
            <a:graphicFrameLocks noChangeAspect="1"/>
          </p:cNvGraphicFramePr>
          <p:nvPr>
            <p:extLst>
              <p:ext uri="{D42A27DB-BD31-4B8C-83A1-F6EECF244321}">
                <p14:modId xmlns:p14="http://schemas.microsoft.com/office/powerpoint/2010/main" val="53190216"/>
              </p:ext>
            </p:extLst>
          </p:nvPr>
        </p:nvGraphicFramePr>
        <p:xfrm>
          <a:off x="4765964" y="2085195"/>
          <a:ext cx="393700" cy="342900"/>
        </p:xfrm>
        <a:graphic>
          <a:graphicData uri="http://schemas.openxmlformats.org/presentationml/2006/ole">
            <mc:AlternateContent xmlns:mc="http://schemas.openxmlformats.org/markup-compatibility/2006">
              <mc:Choice xmlns:v="urn:schemas-microsoft-com:vml" Requires="v">
                <p:oleObj name="Equation" r:id="rId2" imgW="393480" imgH="342720" progId="Equation.DSMT4">
                  <p:embed/>
                </p:oleObj>
              </mc:Choice>
              <mc:Fallback>
                <p:oleObj name="Equation" r:id="rId2" imgW="393480" imgH="342720" progId="Equation.DSMT4">
                  <p:embed/>
                  <p:pic>
                    <p:nvPicPr>
                      <p:cNvPr id="0" name=""/>
                      <p:cNvPicPr/>
                      <p:nvPr/>
                    </p:nvPicPr>
                    <p:blipFill>
                      <a:blip r:embed="rId3"/>
                      <a:stretch>
                        <a:fillRect/>
                      </a:stretch>
                    </p:blipFill>
                    <p:spPr>
                      <a:xfrm>
                        <a:off x="4765964" y="2085195"/>
                        <a:ext cx="3937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7AD4F115-E6A4-4E20-9AEE-A5C2D5EE0E06}"/>
              </a:ext>
            </a:extLst>
          </p:cNvPr>
          <p:cNvSpPr>
            <a:spLocks noGrp="1"/>
          </p:cNvSpPr>
          <p:nvPr>
            <p:ph idx="11"/>
          </p:nvPr>
        </p:nvSpPr>
        <p:spPr>
          <a:xfrm>
            <a:off x="457200" y="2572328"/>
            <a:ext cx="8229600" cy="1379095"/>
          </a:xfrm>
        </p:spPr>
        <p:txBody>
          <a:bodyPr>
            <a:normAutofit/>
          </a:bodyPr>
          <a:lstStyle/>
          <a:p>
            <a:pPr marL="292608" indent="-292608">
              <a:lnSpc>
                <a:spcPct val="90000"/>
              </a:lnSpc>
            </a:pPr>
            <a:r>
              <a:rPr lang="en-US" sz="2200" dirty="0"/>
              <a:t>Between-treatments variance: captures the variation between the samples.</a:t>
            </a:r>
          </a:p>
          <a:p>
            <a:pPr marL="292608" indent="-292608">
              <a:lnSpc>
                <a:spcPct val="90000"/>
              </a:lnSpc>
            </a:pPr>
            <a:r>
              <a:rPr lang="en-US" sz="2200" dirty="0"/>
              <a:t>Within-treatments variance: captures the variation within each sample due to chance.</a:t>
            </a:r>
            <a:endParaRPr lang="en-IN" sz="2200" dirty="0"/>
          </a:p>
        </p:txBody>
      </p:sp>
      <p:sp>
        <p:nvSpPr>
          <p:cNvPr id="6" name="Content Placeholder 5">
            <a:extLst>
              <a:ext uri="{FF2B5EF4-FFF2-40B4-BE49-F238E27FC236}">
                <a16:creationId xmlns:a16="http://schemas.microsoft.com/office/drawing/2014/main" id="{EFA2D3D8-96DA-4797-819C-FD3D6B1CA671}"/>
              </a:ext>
            </a:extLst>
          </p:cNvPr>
          <p:cNvSpPr>
            <a:spLocks noGrp="1"/>
          </p:cNvSpPr>
          <p:nvPr>
            <p:ph idx="12"/>
          </p:nvPr>
        </p:nvSpPr>
        <p:spPr>
          <a:xfrm>
            <a:off x="457200" y="4028606"/>
            <a:ext cx="8382000" cy="1892510"/>
          </a:xfrm>
        </p:spPr>
        <p:txBody>
          <a:bodyPr>
            <a:noAutofit/>
          </a:bodyPr>
          <a:lstStyle/>
          <a:p>
            <a:pPr marL="0" indent="0">
              <a:buNone/>
            </a:pPr>
            <a:r>
              <a:rPr lang="en-US" sz="2200" dirty="0"/>
              <a:t>Then compare these two estimates.</a:t>
            </a:r>
          </a:p>
          <a:p>
            <a:pPr marL="292608" indent="-292608"/>
            <a:r>
              <a:rPr lang="en-US" sz="2200" dirty="0"/>
              <a:t>Close together: variability of the sample means is explained by chance, do not reject the null.</a:t>
            </a:r>
          </a:p>
          <a:p>
            <a:pPr marL="292608" indent="-292608"/>
            <a:r>
              <a:rPr lang="en-US" sz="2200" dirty="0"/>
              <a:t>Between &gt; within: variability of the sample means is explained by the treatments, reject the null.</a:t>
            </a:r>
            <a:endParaRPr lang="en-IN" sz="2200" dirty="0"/>
          </a:p>
        </p:txBody>
      </p:sp>
    </p:spTree>
    <p:extLst>
      <p:ext uri="{BB962C8B-B14F-4D97-AF65-F5344CB8AC3E}">
        <p14:creationId xmlns:p14="http://schemas.microsoft.com/office/powerpoint/2010/main" val="3592702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4E633-0EBB-440C-84B2-DD1B3032D069}"/>
              </a:ext>
            </a:extLst>
          </p:cNvPr>
          <p:cNvSpPr>
            <a:spLocks noGrp="1"/>
          </p:cNvSpPr>
          <p:nvPr>
            <p:ph type="title"/>
          </p:nvPr>
        </p:nvSpPr>
        <p:spPr/>
        <p:txBody>
          <a:bodyPr/>
          <a:lstStyle/>
          <a:p>
            <a:r>
              <a:rPr lang="en-IN" dirty="0"/>
              <a:t>13.1 One-Way ANOVA Test </a:t>
            </a:r>
            <a:r>
              <a:rPr lang="en-IN" sz="1000" dirty="0"/>
              <a:t>6</a:t>
            </a:r>
            <a:endParaRPr lang="en-IN" dirty="0"/>
          </a:p>
        </p:txBody>
      </p:sp>
      <p:sp>
        <p:nvSpPr>
          <p:cNvPr id="3" name="Content Placeholder 2">
            <a:extLst>
              <a:ext uri="{FF2B5EF4-FFF2-40B4-BE49-F238E27FC236}">
                <a16:creationId xmlns:a16="http://schemas.microsoft.com/office/drawing/2014/main" id="{7FBC49DA-F380-460D-8940-328742313BC3}"/>
              </a:ext>
            </a:extLst>
          </p:cNvPr>
          <p:cNvSpPr>
            <a:spLocks noGrp="1"/>
          </p:cNvSpPr>
          <p:nvPr>
            <p:ph idx="1"/>
          </p:nvPr>
        </p:nvSpPr>
        <p:spPr>
          <a:xfrm>
            <a:off x="457200" y="1600201"/>
            <a:ext cx="8229600" cy="438461"/>
          </a:xfrm>
        </p:spPr>
        <p:txBody>
          <a:bodyPr>
            <a:normAutofit/>
          </a:bodyPr>
          <a:lstStyle/>
          <a:p>
            <a:pPr marL="0" indent="0">
              <a:buNone/>
            </a:pPr>
            <a:r>
              <a:rPr lang="en-US" sz="2000" dirty="0"/>
              <a:t>The grand mean is the mean of the data set.</a:t>
            </a:r>
            <a:endParaRPr lang="en-IN" sz="2000" dirty="0"/>
          </a:p>
        </p:txBody>
      </p:sp>
      <p:sp>
        <p:nvSpPr>
          <p:cNvPr id="4" name="Content Placeholder 3">
            <a:extLst>
              <a:ext uri="{FF2B5EF4-FFF2-40B4-BE49-F238E27FC236}">
                <a16:creationId xmlns:a16="http://schemas.microsoft.com/office/drawing/2014/main" id="{6547B9B1-99B4-47F6-B24C-8D1619E84C6D}"/>
              </a:ext>
            </a:extLst>
          </p:cNvPr>
          <p:cNvSpPr>
            <a:spLocks noGrp="1"/>
          </p:cNvSpPr>
          <p:nvPr>
            <p:ph idx="10"/>
          </p:nvPr>
        </p:nvSpPr>
        <p:spPr>
          <a:xfrm>
            <a:off x="457200" y="2254770"/>
            <a:ext cx="472190" cy="356017"/>
          </a:xfrm>
        </p:spPr>
        <p:txBody>
          <a:bodyPr>
            <a:normAutofit/>
          </a:bodyPr>
          <a:lstStyle/>
          <a:p>
            <a:pPr marL="292608" indent="-292608">
              <a:lnSpc>
                <a:spcPct val="90000"/>
              </a:lnSpc>
            </a:pPr>
            <a:r>
              <a:rPr lang="en-US" sz="1800" dirty="0"/>
              <a:t> </a:t>
            </a:r>
            <a:endParaRPr lang="en-IN" sz="1800" dirty="0"/>
          </a:p>
        </p:txBody>
      </p:sp>
      <p:graphicFrame>
        <p:nvGraphicFramePr>
          <p:cNvPr id="11" name="Object 10">
            <a:extLst>
              <a:ext uri="{FF2B5EF4-FFF2-40B4-BE49-F238E27FC236}">
                <a16:creationId xmlns:a16="http://schemas.microsoft.com/office/drawing/2014/main" id="{C0B9A486-927E-458A-8A95-7A1E680411C7}"/>
              </a:ext>
            </a:extLst>
          </p:cNvPr>
          <p:cNvGraphicFramePr>
            <a:graphicFrameLocks noChangeAspect="1"/>
          </p:cNvGraphicFramePr>
          <p:nvPr>
            <p:extLst>
              <p:ext uri="{D42A27DB-BD31-4B8C-83A1-F6EECF244321}">
                <p14:modId xmlns:p14="http://schemas.microsoft.com/office/powerpoint/2010/main" val="814782583"/>
              </p:ext>
            </p:extLst>
          </p:nvPr>
        </p:nvGraphicFramePr>
        <p:xfrm>
          <a:off x="965200" y="2136775"/>
          <a:ext cx="1403350" cy="641350"/>
        </p:xfrm>
        <a:graphic>
          <a:graphicData uri="http://schemas.openxmlformats.org/presentationml/2006/ole">
            <mc:AlternateContent xmlns:mc="http://schemas.openxmlformats.org/markup-compatibility/2006">
              <mc:Choice xmlns:v="urn:schemas-microsoft-com:vml" Requires="v">
                <p:oleObj name="Equation" r:id="rId2" imgW="1638000" imgH="749160" progId="Equation.DSMT4">
                  <p:embed/>
                </p:oleObj>
              </mc:Choice>
              <mc:Fallback>
                <p:oleObj name="Equation" r:id="rId2" imgW="1638000" imgH="749160" progId="Equation.DSMT4">
                  <p:embed/>
                  <p:pic>
                    <p:nvPicPr>
                      <p:cNvPr id="0" name=""/>
                      <p:cNvPicPr/>
                      <p:nvPr/>
                    </p:nvPicPr>
                    <p:blipFill>
                      <a:blip r:embed="rId3"/>
                      <a:stretch>
                        <a:fillRect/>
                      </a:stretch>
                    </p:blipFill>
                    <p:spPr>
                      <a:xfrm>
                        <a:off x="965200" y="2136775"/>
                        <a:ext cx="1403350" cy="64135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E093F87-F5F1-4BD0-8211-CB5F721147C1}"/>
              </a:ext>
            </a:extLst>
          </p:cNvPr>
          <p:cNvSpPr>
            <a:spLocks noGrp="1"/>
          </p:cNvSpPr>
          <p:nvPr>
            <p:ph idx="11"/>
          </p:nvPr>
        </p:nvSpPr>
        <p:spPr>
          <a:xfrm>
            <a:off x="457200" y="2819400"/>
            <a:ext cx="8229600" cy="597107"/>
          </a:xfrm>
        </p:spPr>
        <p:txBody>
          <a:bodyPr>
            <a:normAutofit/>
          </a:bodyPr>
          <a:lstStyle/>
          <a:p>
            <a:pPr marL="292608" indent="-292608">
              <a:lnSpc>
                <a:spcPct val="90000"/>
              </a:lnSpc>
            </a:pPr>
            <a:r>
              <a:rPr lang="en-US" sz="1800" i="1" dirty="0"/>
              <a:t>c</a:t>
            </a:r>
            <a:r>
              <a:rPr lang="en-US" sz="1800" dirty="0"/>
              <a:t> is the number of treatments, </a:t>
            </a:r>
            <a:r>
              <a:rPr lang="en-US" sz="1800" i="1" dirty="0" err="1"/>
              <a:t>n</a:t>
            </a:r>
            <a:r>
              <a:rPr lang="en-US" sz="1800" i="1" baseline="-25000" dirty="0" err="1"/>
              <a:t>i</a:t>
            </a:r>
            <a:r>
              <a:rPr lang="en-US" sz="1800" dirty="0"/>
              <a:t> is the sample size in the ith sample, </a:t>
            </a:r>
            <a:r>
              <a:rPr lang="en-US" sz="1800" i="1" dirty="0" err="1"/>
              <a:t>n</a:t>
            </a:r>
            <a:r>
              <a:rPr lang="en-US" sz="1800" i="1" baseline="-25000" dirty="0" err="1"/>
              <a:t>T</a:t>
            </a:r>
            <a:r>
              <a:rPr lang="en-US" sz="1800" i="1" baseline="-25000" dirty="0"/>
              <a:t> </a:t>
            </a:r>
            <a:r>
              <a:rPr lang="en-US" sz="1800" dirty="0"/>
              <a:t>is the total sample size.</a:t>
            </a:r>
            <a:endParaRPr lang="en-IN" sz="1800" dirty="0"/>
          </a:p>
        </p:txBody>
      </p:sp>
      <p:sp>
        <p:nvSpPr>
          <p:cNvPr id="6" name="Content Placeholder 5">
            <a:extLst>
              <a:ext uri="{FF2B5EF4-FFF2-40B4-BE49-F238E27FC236}">
                <a16:creationId xmlns:a16="http://schemas.microsoft.com/office/drawing/2014/main" id="{40196394-3B55-4224-B32C-7972A4F38409}"/>
              </a:ext>
            </a:extLst>
          </p:cNvPr>
          <p:cNvSpPr>
            <a:spLocks noGrp="1"/>
          </p:cNvSpPr>
          <p:nvPr>
            <p:ph idx="12"/>
          </p:nvPr>
        </p:nvSpPr>
        <p:spPr>
          <a:xfrm>
            <a:off x="457200" y="3475219"/>
            <a:ext cx="8229600" cy="765747"/>
          </a:xfrm>
        </p:spPr>
        <p:txBody>
          <a:bodyPr/>
          <a:lstStyle/>
          <a:p>
            <a:pPr marL="0" indent="0">
              <a:buNone/>
            </a:pPr>
            <a:r>
              <a:rPr lang="en-US" sz="2000" dirty="0"/>
              <a:t>The two variances estimates are derived from the total sum of squares, </a:t>
            </a:r>
            <a:r>
              <a:rPr lang="en-US" sz="2000" i="1" dirty="0"/>
              <a:t>S</a:t>
            </a:r>
            <a:r>
              <a:rPr lang="en-US" sz="100" i="1" dirty="0"/>
              <a:t> </a:t>
            </a:r>
            <a:r>
              <a:rPr lang="en-US" sz="2000" i="1" dirty="0" err="1"/>
              <a:t>S</a:t>
            </a:r>
            <a:r>
              <a:rPr lang="en-US" sz="100" i="1" dirty="0"/>
              <a:t> </a:t>
            </a:r>
            <a:r>
              <a:rPr lang="en-US" sz="2000" i="1" dirty="0"/>
              <a:t>T</a:t>
            </a:r>
            <a:r>
              <a:rPr lang="en-US" sz="2000" dirty="0"/>
              <a:t>.</a:t>
            </a:r>
          </a:p>
          <a:p>
            <a:pPr marL="292608" indent="-292608"/>
            <a:r>
              <a:rPr lang="en-US" sz="1800" dirty="0"/>
              <a:t>Sum of the squared differences of each observation from the grand mean.</a:t>
            </a:r>
            <a:endParaRPr lang="en-IN" sz="1800" dirty="0"/>
          </a:p>
        </p:txBody>
      </p:sp>
      <p:sp>
        <p:nvSpPr>
          <p:cNvPr id="7" name="Content Placeholder 6">
            <a:extLst>
              <a:ext uri="{FF2B5EF4-FFF2-40B4-BE49-F238E27FC236}">
                <a16:creationId xmlns:a16="http://schemas.microsoft.com/office/drawing/2014/main" id="{B8D78A19-6860-4E20-8FEC-F102CACF8568}"/>
              </a:ext>
            </a:extLst>
          </p:cNvPr>
          <p:cNvSpPr>
            <a:spLocks noGrp="1"/>
          </p:cNvSpPr>
          <p:nvPr>
            <p:ph idx="13"/>
          </p:nvPr>
        </p:nvSpPr>
        <p:spPr>
          <a:xfrm>
            <a:off x="487180" y="4284691"/>
            <a:ext cx="4354643" cy="362261"/>
          </a:xfrm>
        </p:spPr>
        <p:txBody>
          <a:bodyPr>
            <a:normAutofit/>
          </a:bodyPr>
          <a:lstStyle/>
          <a:p>
            <a:pPr marL="292608" indent="-292608">
              <a:lnSpc>
                <a:spcPct val="90000"/>
              </a:lnSpc>
            </a:pPr>
            <a:r>
              <a:rPr lang="en-US" sz="1800" dirty="0"/>
              <a:t>Numerator of the overall sample variance</a:t>
            </a:r>
            <a:endParaRPr lang="en-IN" sz="1800" dirty="0"/>
          </a:p>
        </p:txBody>
      </p:sp>
      <p:graphicFrame>
        <p:nvGraphicFramePr>
          <p:cNvPr id="12" name="Object 11">
            <a:extLst>
              <a:ext uri="{FF2B5EF4-FFF2-40B4-BE49-F238E27FC236}">
                <a16:creationId xmlns:a16="http://schemas.microsoft.com/office/drawing/2014/main" id="{7DF727FB-6073-405C-B4B3-4D46A3D30027}"/>
              </a:ext>
            </a:extLst>
          </p:cNvPr>
          <p:cNvGraphicFramePr>
            <a:graphicFrameLocks noChangeAspect="1"/>
          </p:cNvGraphicFramePr>
          <p:nvPr>
            <p:extLst>
              <p:ext uri="{D42A27DB-BD31-4B8C-83A1-F6EECF244321}">
                <p14:modId xmlns:p14="http://schemas.microsoft.com/office/powerpoint/2010/main" val="113679519"/>
              </p:ext>
            </p:extLst>
          </p:nvPr>
        </p:nvGraphicFramePr>
        <p:xfrm>
          <a:off x="4795838" y="4316413"/>
          <a:ext cx="279400" cy="279400"/>
        </p:xfrm>
        <a:graphic>
          <a:graphicData uri="http://schemas.openxmlformats.org/presentationml/2006/ole">
            <mc:AlternateContent xmlns:mc="http://schemas.openxmlformats.org/markup-compatibility/2006">
              <mc:Choice xmlns:v="urn:schemas-microsoft-com:vml" Requires="v">
                <p:oleObj name="Equation" r:id="rId4" imgW="279360" imgH="279360" progId="Equation.DSMT4">
                  <p:embed/>
                </p:oleObj>
              </mc:Choice>
              <mc:Fallback>
                <p:oleObj name="Equation" r:id="rId4" imgW="279360" imgH="279360" progId="Equation.DSMT4">
                  <p:embed/>
                  <p:pic>
                    <p:nvPicPr>
                      <p:cNvPr id="0" name=""/>
                      <p:cNvPicPr/>
                      <p:nvPr/>
                    </p:nvPicPr>
                    <p:blipFill>
                      <a:blip r:embed="rId5"/>
                      <a:stretch>
                        <a:fillRect/>
                      </a:stretch>
                    </p:blipFill>
                    <p:spPr>
                      <a:xfrm>
                        <a:off x="4795838" y="4316413"/>
                        <a:ext cx="279400" cy="2794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0D4FF62A-9234-4CF5-ABA1-CAC3062339A5}"/>
              </a:ext>
            </a:extLst>
          </p:cNvPr>
          <p:cNvSpPr>
            <a:spLocks noGrp="1"/>
          </p:cNvSpPr>
          <p:nvPr>
            <p:ph idx="14"/>
          </p:nvPr>
        </p:nvSpPr>
        <p:spPr>
          <a:xfrm>
            <a:off x="457200" y="4709410"/>
            <a:ext cx="8229600" cy="1271665"/>
          </a:xfrm>
        </p:spPr>
        <p:txBody>
          <a:bodyPr>
            <a:normAutofit fontScale="62500" lnSpcReduction="20000"/>
          </a:bodyPr>
          <a:lstStyle/>
          <a:p>
            <a:pPr marL="0" indent="0">
              <a:buNone/>
            </a:pPr>
            <a:r>
              <a:rPr lang="en-US" i="1" dirty="0"/>
              <a:t>S</a:t>
            </a:r>
            <a:r>
              <a:rPr lang="en-US" sz="200" i="1" dirty="0"/>
              <a:t> </a:t>
            </a:r>
            <a:r>
              <a:rPr lang="en-US" i="1" dirty="0" err="1"/>
              <a:t>S</a:t>
            </a:r>
            <a:r>
              <a:rPr lang="en-US" sz="200" i="1" dirty="0"/>
              <a:t> </a:t>
            </a:r>
            <a:r>
              <a:rPr lang="en-US" i="1" dirty="0"/>
              <a:t>T</a:t>
            </a:r>
            <a:r>
              <a:rPr lang="en-US" dirty="0"/>
              <a:t> is partitioned into two parts.</a:t>
            </a:r>
          </a:p>
          <a:p>
            <a:pPr marL="292608" indent="-292608">
              <a:lnSpc>
                <a:spcPct val="110000"/>
              </a:lnSpc>
            </a:pPr>
            <a:r>
              <a:rPr lang="en-US" sz="2900" b="0" i="1" dirty="0"/>
              <a:t>S</a:t>
            </a:r>
            <a:r>
              <a:rPr lang="en-US" sz="200" b="0" i="1" dirty="0"/>
              <a:t> </a:t>
            </a:r>
            <a:r>
              <a:rPr lang="en-US" sz="2900" b="0" i="1" dirty="0" err="1"/>
              <a:t>S</a:t>
            </a:r>
            <a:r>
              <a:rPr lang="en-US" sz="200" b="0" i="1" dirty="0"/>
              <a:t> </a:t>
            </a:r>
            <a:r>
              <a:rPr lang="en-US" sz="2900" b="0" i="1" dirty="0"/>
              <a:t>T</a:t>
            </a:r>
            <a:r>
              <a:rPr lang="en-US" sz="2900" b="0" dirty="0"/>
              <a:t> = </a:t>
            </a:r>
            <a:r>
              <a:rPr lang="en-US" sz="2900" b="0" i="1" dirty="0"/>
              <a:t>S</a:t>
            </a:r>
            <a:r>
              <a:rPr lang="en-US" sz="200" b="0" i="1" dirty="0"/>
              <a:t> </a:t>
            </a:r>
            <a:r>
              <a:rPr lang="en-US" sz="2900" b="0" i="1" dirty="0" err="1"/>
              <a:t>S</a:t>
            </a:r>
            <a:r>
              <a:rPr lang="en-US" sz="200" b="0" i="1" dirty="0"/>
              <a:t> </a:t>
            </a:r>
            <a:r>
              <a:rPr lang="en-US" sz="2900" b="0" i="1" dirty="0"/>
              <a:t>T</a:t>
            </a:r>
            <a:r>
              <a:rPr lang="en-US" sz="200" b="0" i="1" dirty="0"/>
              <a:t> </a:t>
            </a:r>
            <a:r>
              <a:rPr lang="en-US" sz="2900" b="0" i="1" dirty="0"/>
              <a:t>R</a:t>
            </a:r>
            <a:r>
              <a:rPr lang="en-US" sz="2900" b="0" dirty="0"/>
              <a:t> + </a:t>
            </a:r>
            <a:r>
              <a:rPr lang="en-US" sz="2900" b="0" i="1" dirty="0"/>
              <a:t>S</a:t>
            </a:r>
            <a:r>
              <a:rPr lang="en-US" sz="200" b="0" i="1" dirty="0"/>
              <a:t> </a:t>
            </a:r>
            <a:r>
              <a:rPr lang="en-US" sz="2900" b="0" i="1" dirty="0" err="1"/>
              <a:t>S</a:t>
            </a:r>
            <a:r>
              <a:rPr lang="en-US" sz="200" b="0" i="1" dirty="0"/>
              <a:t> </a:t>
            </a:r>
            <a:r>
              <a:rPr lang="en-US" sz="2900" b="0" i="1" dirty="0"/>
              <a:t>E.</a:t>
            </a:r>
            <a:endParaRPr lang="en-US" sz="2900" i="1" dirty="0"/>
          </a:p>
          <a:p>
            <a:pPr marL="292608" indent="-292608">
              <a:lnSpc>
                <a:spcPct val="110000"/>
              </a:lnSpc>
            </a:pPr>
            <a:r>
              <a:rPr lang="en-US" sz="2900" i="1" dirty="0"/>
              <a:t>S</a:t>
            </a:r>
            <a:r>
              <a:rPr lang="en-US" sz="200" i="1" dirty="0"/>
              <a:t> </a:t>
            </a:r>
            <a:r>
              <a:rPr lang="en-US" sz="2900" i="1" dirty="0" err="1"/>
              <a:t>S</a:t>
            </a:r>
            <a:r>
              <a:rPr lang="en-US" sz="200" i="1" dirty="0"/>
              <a:t> </a:t>
            </a:r>
            <a:r>
              <a:rPr lang="en-US" sz="2900" i="1" dirty="0"/>
              <a:t>T</a:t>
            </a:r>
            <a:r>
              <a:rPr lang="en-US" sz="200" i="1" dirty="0"/>
              <a:t> </a:t>
            </a:r>
            <a:r>
              <a:rPr lang="en-US" sz="2900" i="1" dirty="0"/>
              <a:t>R:</a:t>
            </a:r>
            <a:r>
              <a:rPr lang="en-US" sz="2900" dirty="0"/>
              <a:t> sum of squares to due treatments (between treatments).</a:t>
            </a:r>
          </a:p>
          <a:p>
            <a:pPr marL="292608" indent="-292608">
              <a:lnSpc>
                <a:spcPct val="110000"/>
              </a:lnSpc>
            </a:pPr>
            <a:r>
              <a:rPr lang="en-US" sz="2900" i="1" dirty="0"/>
              <a:t>S</a:t>
            </a:r>
            <a:r>
              <a:rPr lang="en-US" sz="200" i="1" dirty="0"/>
              <a:t> </a:t>
            </a:r>
            <a:r>
              <a:rPr lang="en-US" sz="2900" i="1" dirty="0" err="1"/>
              <a:t>S</a:t>
            </a:r>
            <a:r>
              <a:rPr lang="en-US" sz="200" i="1" dirty="0"/>
              <a:t> </a:t>
            </a:r>
            <a:r>
              <a:rPr lang="en-US" sz="2900" i="1" dirty="0"/>
              <a:t>E:</a:t>
            </a:r>
            <a:r>
              <a:rPr lang="en-US" sz="2900" dirty="0"/>
              <a:t> error sum of squares (within treatments).</a:t>
            </a:r>
            <a:endParaRPr lang="en-IN" sz="2900" dirty="0"/>
          </a:p>
        </p:txBody>
      </p:sp>
    </p:spTree>
    <p:extLst>
      <p:ext uri="{BB962C8B-B14F-4D97-AF65-F5344CB8AC3E}">
        <p14:creationId xmlns:p14="http://schemas.microsoft.com/office/powerpoint/2010/main" val="2586488089"/>
      </p:ext>
    </p:extLst>
  </p:cSld>
  <p:clrMapOvr>
    <a:masterClrMapping/>
  </p:clrMapOvr>
</p:sld>
</file>

<file path=ppt/theme/theme1.xml><?xml version="1.0" encoding="utf-8"?>
<a:theme xmlns:a="http://schemas.openxmlformats.org/drawingml/2006/main" name="Master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aster Design">
  <a:themeElements>
    <a:clrScheme name="Custom 2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ffectLst/>
      </a:spPr>
      <a:bodyPr/>
      <a:lstStyle>
        <a:defPPr>
          <a:buClrTx/>
          <a:buSzPct val="100000"/>
          <a:buFont typeface="Arial" panose="020B0604020202020204" pitchFamily="34" charset="0"/>
          <a:buChar char="•"/>
          <a:defRPr dirty="0">
            <a:latin typeface="Helvetica" panose="020B0604020202020204" pitchFamily="34" charset="0"/>
            <a:cs typeface="Helvetica" panose="020B0604020202020204"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 Design</Template>
  <TotalTime>24339</TotalTime>
  <Words>5709</Words>
  <Application>Microsoft Office PowerPoint</Application>
  <PresentationFormat>On-screen Show (4:3)</PresentationFormat>
  <Paragraphs>613</Paragraphs>
  <Slides>61</Slides>
  <Notes>1</Notes>
  <HiddenSlides>10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2</vt:i4>
      </vt:variant>
      <vt:variant>
        <vt:lpstr>Slide Titles</vt:lpstr>
      </vt:variant>
      <vt:variant>
        <vt:i4>61</vt:i4>
      </vt:variant>
    </vt:vector>
  </HeadingPairs>
  <TitlesOfParts>
    <vt:vector size="71" baseType="lpstr">
      <vt:lpstr>Arial</vt:lpstr>
      <vt:lpstr>Book Antiqua</vt:lpstr>
      <vt:lpstr>Calibri</vt:lpstr>
      <vt:lpstr>Helvetica</vt:lpstr>
      <vt:lpstr>Times New Roman</vt:lpstr>
      <vt:lpstr>Wingdings</vt:lpstr>
      <vt:lpstr>Master Design</vt:lpstr>
      <vt:lpstr>1_Master Design</vt:lpstr>
      <vt:lpstr>MathType 7.0 Equation</vt:lpstr>
      <vt:lpstr>Equation</vt:lpstr>
      <vt:lpstr>13 Analysis of Variance</vt:lpstr>
      <vt:lpstr>Chapter 13 Learning Objectives (L Os)</vt:lpstr>
      <vt:lpstr>Introductory Case: Public Transportation 1</vt:lpstr>
      <vt:lpstr>13.1 One-Way ANOVA Test 1</vt:lpstr>
      <vt:lpstr>13.1 One-Way ANOVA Test 2</vt:lpstr>
      <vt:lpstr>13.1 One-Way ANOVA Test 3</vt:lpstr>
      <vt:lpstr>13.1 One-Way ANOVA Test 4</vt:lpstr>
      <vt:lpstr>13.1 One-Way ANOVA Test 5</vt:lpstr>
      <vt:lpstr>13.1 One-Way ANOVA Test 6</vt:lpstr>
      <vt:lpstr>13.1 One-Way ANOVA Test 7</vt:lpstr>
      <vt:lpstr>13.1 One-Way ANOVA Test 8</vt:lpstr>
      <vt:lpstr>13.1 One-Way ANOVA Test 9</vt:lpstr>
      <vt:lpstr>13.1 One-Way ANOVA Test 10</vt:lpstr>
      <vt:lpstr>13.1 One-Way ANOVA Test 11</vt:lpstr>
      <vt:lpstr>13.1 One-Way ANOVA Test 12</vt:lpstr>
      <vt:lpstr>13.1 One-Way ANOVA Test 13</vt:lpstr>
      <vt:lpstr>13.1 One-Way ANOVA Test 14</vt:lpstr>
      <vt:lpstr>13.1 One-Way ANOVA Test 15</vt:lpstr>
      <vt:lpstr>13.1 One-Way ANOVA Test 16</vt:lpstr>
      <vt:lpstr>13.1 One-Way ANOVA Test 17</vt:lpstr>
      <vt:lpstr>13.1 One-Way ANOVA Test 18</vt:lpstr>
      <vt:lpstr>13.2 Multiple Comparison Methods 1</vt:lpstr>
      <vt:lpstr>13.2 Multiple Comparison Methods 2</vt:lpstr>
      <vt:lpstr>13.2 Multiple Comparison Methods 3</vt:lpstr>
      <vt:lpstr>13.2 Multiple Comparison Methods 4</vt:lpstr>
      <vt:lpstr>13.2 Multiple Comparison Methods 5</vt:lpstr>
      <vt:lpstr>13.2 Multiple Comparison Methods 6</vt:lpstr>
      <vt:lpstr>13.2 Multiple Comparison Methods 7</vt:lpstr>
      <vt:lpstr>13.2 Multiple Comparison Methods 8</vt:lpstr>
      <vt:lpstr>13.2 Multiple Comparison Methods 9</vt:lpstr>
      <vt:lpstr>13.2 Multiple Comparison Methods 10</vt:lpstr>
      <vt:lpstr>13.3 Two-Way ANOVA Test: No Interaction 1</vt:lpstr>
      <vt:lpstr>13.3 Two-Way ANOVA Test: No Interaction 2</vt:lpstr>
      <vt:lpstr>13.3 Two-Way ANOVA Test: No Interaction 3</vt:lpstr>
      <vt:lpstr>13.3 Two-Way ANOVA Test: No Interaction 4</vt:lpstr>
      <vt:lpstr>13.3 Two-Way ANOVA Test: No Interaction 5</vt:lpstr>
      <vt:lpstr>13.3 Two-Way ANOVA Test: No Interaction 6</vt:lpstr>
      <vt:lpstr>13.3 Two-Way ANOVA Test: No Interaction 7</vt:lpstr>
      <vt:lpstr>13.3 Two-Way ANOVA Test: No Interaction 8</vt:lpstr>
      <vt:lpstr>13.3 Two-Way ANOVA Test: No Interaction 9</vt:lpstr>
      <vt:lpstr>13.3 Two-Way ANOVA Test: No Interaction 10</vt:lpstr>
      <vt:lpstr>13.3 Two-Way ANOVA Test: No Interaction 11</vt:lpstr>
      <vt:lpstr>13.3 Two-Way ANOVA Test: No Interaction 12</vt:lpstr>
      <vt:lpstr>13.4 Two-Way ANOVA Test: With Interaction 1</vt:lpstr>
      <vt:lpstr>13.4 Two-Way ANOVA Test: With Interaction 2</vt:lpstr>
      <vt:lpstr>13.4 Two-Way ANOVA Test: With Interaction 3</vt:lpstr>
      <vt:lpstr>13.4 Two-Way ANOVA Test: With Interaction 4</vt:lpstr>
      <vt:lpstr>13.4 Two-Way ANOVA Test: With Interaction 5</vt:lpstr>
      <vt:lpstr>13.4 Two-Way ANOVA Test: With Interaction 6</vt:lpstr>
      <vt:lpstr>13.4 Two-Way ANOVA Test: With Interaction 7</vt:lpstr>
      <vt:lpstr>End of Main Content</vt:lpstr>
      <vt:lpstr>Accessibility Content: Text Alternatives for Images</vt:lpstr>
      <vt:lpstr>13.1 One-Way ANOVA Test 4 – Text Alternative</vt:lpstr>
      <vt:lpstr>13.1 One-Way ANOVA Test 16 – Text Alternative</vt:lpstr>
      <vt:lpstr>13.1 One-Way ANOVA Test 18 – Text Alternative</vt:lpstr>
      <vt:lpstr>13.2 Multiple Comparison Methods 10 – Text Alternative</vt:lpstr>
      <vt:lpstr>13.3 Two-Way ANOVA Test: No Interaction 8 – Text Alternative</vt:lpstr>
      <vt:lpstr>13.3 Two-Way ANOVA Test: No Interaction 9 – Text Alternative</vt:lpstr>
      <vt:lpstr>13.3 Two-Way ANOVA Test: No Interaction 11 – Text Alternative</vt:lpstr>
      <vt:lpstr>13.4 Two-Way ANOVA Test: With Interaction 4 – Text Alternative</vt:lpstr>
      <vt:lpstr>13.4 Two-Way ANOVA Test: With Interaction 6 – Text Alternative</vt:lpstr>
    </vt:vector>
  </TitlesOfParts>
  <Company>McGraw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Numerical Descriptive Measures</dc:title>
  <dc:creator>S, Saipriya</dc:creator>
  <cp:lastModifiedBy>S2, Vijaya</cp:lastModifiedBy>
  <cp:revision>1835</cp:revision>
  <dcterms:created xsi:type="dcterms:W3CDTF">2011-08-11T13:30:00Z</dcterms:created>
  <dcterms:modified xsi:type="dcterms:W3CDTF">2021-07-12T13:22:54Z</dcterms:modified>
</cp:coreProperties>
</file>